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57" r:id="rId3"/>
    <p:sldId id="269" r:id="rId4"/>
    <p:sldId id="258" r:id="rId5"/>
    <p:sldId id="260" r:id="rId6"/>
    <p:sldId id="264" r:id="rId7"/>
    <p:sldId id="265" r:id="rId8"/>
    <p:sldId id="267" r:id="rId9"/>
    <p:sldId id="268" r:id="rId10"/>
    <p:sldId id="270" r:id="rId11"/>
    <p:sldId id="261" r:id="rId12"/>
    <p:sldId id="266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11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18" d="100"/>
          <a:sy n="118" d="100"/>
        </p:scale>
        <p:origin x="-1434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4882E4-3073-4B5A-8346-67EC3E40CE4B}" type="doc">
      <dgm:prSet loTypeId="urn:microsoft.com/office/officeart/2005/8/layout/cycle4#2" loCatId="cycle" qsTypeId="urn:microsoft.com/office/officeart/2005/8/quickstyle/simple2" qsCatId="simple" csTypeId="urn:microsoft.com/office/officeart/2005/8/colors/accent1_3" csCatId="accent1" phldr="1"/>
      <dgm:spPr/>
      <dgm:t>
        <a:bodyPr/>
        <a:lstStyle/>
        <a:p>
          <a:endParaRPr lang="en-US"/>
        </a:p>
      </dgm:t>
    </dgm:pt>
    <dgm:pt modelId="{54440D47-D0C6-414F-A0A6-DEA7EEEACF6C}">
      <dgm:prSet phldrT="[Text]"/>
      <dgm:spPr>
        <a:gradFill flip="none" rotWithShape="0">
          <a:gsLst>
            <a:gs pos="0">
              <a:schemeClr val="bg1">
                <a:lumMod val="75000"/>
                <a:shade val="30000"/>
                <a:satMod val="115000"/>
              </a:schemeClr>
            </a:gs>
            <a:gs pos="50000">
              <a:schemeClr val="bg1">
                <a:lumMod val="75000"/>
                <a:shade val="67500"/>
                <a:satMod val="115000"/>
              </a:schemeClr>
            </a:gs>
            <a:gs pos="100000">
              <a:schemeClr val="bg1">
                <a:lumMod val="75000"/>
                <a:shade val="100000"/>
                <a:satMod val="115000"/>
              </a:schemeClr>
            </a:gs>
          </a:gsLst>
          <a:lin ang="18900000" scaled="1"/>
          <a:tileRect/>
        </a:gra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58ADB188-48A8-49FE-9A07-B27C342F976F}" type="sibTrans" cxnId="{B33A9D77-0A97-42FF-BF93-FE0DCA5AC547}">
      <dgm:prSet/>
      <dgm:spPr/>
      <dgm:t>
        <a:bodyPr/>
        <a:lstStyle/>
        <a:p>
          <a:endParaRPr lang="en-US"/>
        </a:p>
      </dgm:t>
    </dgm:pt>
    <dgm:pt modelId="{54063243-1617-4992-9F01-C0559C173D22}" type="parTrans" cxnId="{B33A9D77-0A97-42FF-BF93-FE0DCA5AC547}">
      <dgm:prSet/>
      <dgm:spPr/>
      <dgm:t>
        <a:bodyPr/>
        <a:lstStyle/>
        <a:p>
          <a:endParaRPr lang="en-US"/>
        </a:p>
      </dgm:t>
    </dgm:pt>
    <dgm:pt modelId="{ADDE5BA6-8344-41BE-A87D-4229D7810592}">
      <dgm:prSet phldrT="[Text]"/>
      <dgm:spPr>
        <a:gradFill flip="none" rotWithShape="0">
          <a:gsLst>
            <a:gs pos="0">
              <a:schemeClr val="bg1">
                <a:lumMod val="75000"/>
                <a:shade val="30000"/>
                <a:satMod val="115000"/>
              </a:schemeClr>
            </a:gs>
            <a:gs pos="50000">
              <a:schemeClr val="bg1">
                <a:lumMod val="75000"/>
                <a:shade val="67500"/>
                <a:satMod val="115000"/>
              </a:schemeClr>
            </a:gs>
            <a:gs pos="100000">
              <a:schemeClr val="bg1">
                <a:lumMod val="75000"/>
                <a:shade val="100000"/>
                <a:satMod val="115000"/>
              </a:schemeClr>
            </a:gs>
          </a:gsLst>
          <a:lin ang="13500000" scaled="1"/>
          <a:tileRect/>
        </a:gra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A02E4F02-978D-4541-AC36-473166AC36DB}" type="sibTrans" cxnId="{419A4CD0-CA26-43CA-81BA-269691427F0F}">
      <dgm:prSet/>
      <dgm:spPr/>
      <dgm:t>
        <a:bodyPr/>
        <a:lstStyle/>
        <a:p>
          <a:endParaRPr lang="en-US"/>
        </a:p>
      </dgm:t>
    </dgm:pt>
    <dgm:pt modelId="{9433DCA4-A6B7-499D-A20D-834B802DED98}" type="parTrans" cxnId="{419A4CD0-CA26-43CA-81BA-269691427F0F}">
      <dgm:prSet/>
      <dgm:spPr/>
      <dgm:t>
        <a:bodyPr/>
        <a:lstStyle/>
        <a:p>
          <a:endParaRPr lang="en-US"/>
        </a:p>
      </dgm:t>
    </dgm:pt>
    <dgm:pt modelId="{8DC4E708-7581-451A-A5A2-C9A1A9ACF44A}">
      <dgm:prSet phldrT="[Text]"/>
      <dgm:spPr>
        <a:gradFill flip="none" rotWithShape="0">
          <a:gsLst>
            <a:gs pos="0">
              <a:schemeClr val="bg1">
                <a:lumMod val="75000"/>
                <a:shade val="30000"/>
                <a:satMod val="115000"/>
              </a:schemeClr>
            </a:gs>
            <a:gs pos="50000">
              <a:schemeClr val="bg1">
                <a:lumMod val="75000"/>
                <a:shade val="67500"/>
                <a:satMod val="115000"/>
              </a:schemeClr>
            </a:gs>
            <a:gs pos="100000">
              <a:schemeClr val="bg1">
                <a:lumMod val="75000"/>
                <a:shade val="100000"/>
                <a:satMod val="115000"/>
              </a:schemeClr>
            </a:gs>
          </a:gsLst>
          <a:lin ang="8100000" scaled="1"/>
          <a:tileRect/>
        </a:gradFill>
        <a:ln>
          <a:solidFill>
            <a:schemeClr val="bg1">
              <a:lumMod val="75000"/>
            </a:schemeClr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r>
            <a:rPr lang="en-US" dirty="0" smtClean="0"/>
            <a:t> </a:t>
          </a:r>
          <a:endParaRPr lang="en-US" dirty="0"/>
        </a:p>
      </dgm:t>
    </dgm:pt>
    <dgm:pt modelId="{686E8DF3-7E12-4810-8E85-A48722737588}" type="sibTrans" cxnId="{C39119A4-A96E-4DE4-801E-2011D3939E63}">
      <dgm:prSet/>
      <dgm:spPr/>
      <dgm:t>
        <a:bodyPr/>
        <a:lstStyle/>
        <a:p>
          <a:endParaRPr lang="en-US"/>
        </a:p>
      </dgm:t>
    </dgm:pt>
    <dgm:pt modelId="{59F89845-5D2B-476A-ABC1-EBFDA215A4D9}" type="parTrans" cxnId="{C39119A4-A96E-4DE4-801E-2011D3939E63}">
      <dgm:prSet/>
      <dgm:spPr/>
      <dgm:t>
        <a:bodyPr/>
        <a:lstStyle/>
        <a:p>
          <a:endParaRPr lang="en-US"/>
        </a:p>
      </dgm:t>
    </dgm:pt>
    <dgm:pt modelId="{F5240C41-F4B4-4769-948F-0065F7109EBE}">
      <dgm:prSet phldrT="[Text]"/>
      <dgm:spPr>
        <a:gradFill flip="none" rotWithShape="0">
          <a:gsLst>
            <a:gs pos="0">
              <a:schemeClr val="bg1">
                <a:lumMod val="75000"/>
                <a:shade val="30000"/>
                <a:satMod val="115000"/>
              </a:schemeClr>
            </a:gs>
            <a:gs pos="50000">
              <a:schemeClr val="bg1">
                <a:lumMod val="75000"/>
                <a:shade val="67500"/>
                <a:satMod val="115000"/>
              </a:schemeClr>
            </a:gs>
            <a:gs pos="100000">
              <a:schemeClr val="bg1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>
          <a:solidFill>
            <a:schemeClr val="bg1">
              <a:lumMod val="75000"/>
            </a:schemeClr>
          </a:solidFill>
        </a:ln>
      </dgm:spPr>
      <dgm:t>
        <a:bodyPr/>
        <a:lstStyle/>
        <a:p>
          <a:endParaRPr lang="en-US" dirty="0"/>
        </a:p>
      </dgm:t>
    </dgm:pt>
    <dgm:pt modelId="{532A971D-8201-445B-9A1D-2BF2D78182A9}" type="sibTrans" cxnId="{E50BDF38-4359-48CC-A08A-18ABC208393B}">
      <dgm:prSet/>
      <dgm:spPr/>
      <dgm:t>
        <a:bodyPr/>
        <a:lstStyle/>
        <a:p>
          <a:endParaRPr lang="en-US"/>
        </a:p>
      </dgm:t>
    </dgm:pt>
    <dgm:pt modelId="{C05ABE45-0B0D-4367-837E-19276CBF03B3}" type="parTrans" cxnId="{E50BDF38-4359-48CC-A08A-18ABC208393B}">
      <dgm:prSet/>
      <dgm:spPr/>
      <dgm:t>
        <a:bodyPr/>
        <a:lstStyle/>
        <a:p>
          <a:endParaRPr lang="en-US"/>
        </a:p>
      </dgm:t>
    </dgm:pt>
    <dgm:pt modelId="{A806B53E-9A79-496D-AE29-D367C3DB3D18}" type="pres">
      <dgm:prSet presAssocID="{744882E4-3073-4B5A-8346-67EC3E40CE4B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B80E61EE-40CB-40BC-8D9D-D8E55A70806D}" type="pres">
      <dgm:prSet presAssocID="{744882E4-3073-4B5A-8346-67EC3E40CE4B}" presName="children" presStyleCnt="0"/>
      <dgm:spPr/>
      <dgm:t>
        <a:bodyPr/>
        <a:lstStyle/>
        <a:p>
          <a:endParaRPr lang="en-US"/>
        </a:p>
      </dgm:t>
    </dgm:pt>
    <dgm:pt modelId="{AEAE3009-D3D8-4A17-AD99-17E1D71ED461}" type="pres">
      <dgm:prSet presAssocID="{744882E4-3073-4B5A-8346-67EC3E40CE4B}" presName="childPlaceholder" presStyleCnt="0"/>
      <dgm:spPr/>
      <dgm:t>
        <a:bodyPr/>
        <a:lstStyle/>
        <a:p>
          <a:endParaRPr lang="en-US"/>
        </a:p>
      </dgm:t>
    </dgm:pt>
    <dgm:pt modelId="{3F19AF7D-BDE8-49CC-9E26-96DF57AAD2DD}" type="pres">
      <dgm:prSet presAssocID="{744882E4-3073-4B5A-8346-67EC3E40CE4B}" presName="circle" presStyleCnt="0"/>
      <dgm:spPr/>
      <dgm:t>
        <a:bodyPr/>
        <a:lstStyle/>
        <a:p>
          <a:endParaRPr lang="en-US"/>
        </a:p>
      </dgm:t>
    </dgm:pt>
    <dgm:pt modelId="{3CB5F345-B21B-4ACA-BBB0-45374D742382}" type="pres">
      <dgm:prSet presAssocID="{744882E4-3073-4B5A-8346-67EC3E40CE4B}" presName="quadrant1" presStyleLbl="node1" presStyleIdx="0" presStyleCnt="4" custLinFactNeighborX="-2895" custLinFactNeighborY="-4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4F6C6E-B13F-4C69-8A44-FC941988B708}" type="pres">
      <dgm:prSet presAssocID="{744882E4-3073-4B5A-8346-67EC3E40CE4B}" presName="quadrant2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CAC43F6-BF41-43B6-A337-790695324D71}" type="pres">
      <dgm:prSet presAssocID="{744882E4-3073-4B5A-8346-67EC3E40CE4B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234CCF6-B4A7-4CF0-BCC5-3FFF4FA0E82F}" type="pres">
      <dgm:prSet presAssocID="{744882E4-3073-4B5A-8346-67EC3E40CE4B}" presName="quadrant4" presStyleLbl="node1" presStyleIdx="3" presStyleCnt="4" custLinFactNeighborX="-304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DD6079-B3BC-40AE-8C42-F2DB647B3A63}" type="pres">
      <dgm:prSet presAssocID="{744882E4-3073-4B5A-8346-67EC3E40CE4B}" presName="quadrantPlaceholder" presStyleCnt="0"/>
      <dgm:spPr/>
      <dgm:t>
        <a:bodyPr/>
        <a:lstStyle/>
        <a:p>
          <a:endParaRPr lang="en-US"/>
        </a:p>
      </dgm:t>
    </dgm:pt>
    <dgm:pt modelId="{68204924-28E0-4248-A4D3-F3A0645137CC}" type="pres">
      <dgm:prSet presAssocID="{744882E4-3073-4B5A-8346-67EC3E40CE4B}" presName="center1" presStyleLbl="fgShp" presStyleIdx="0" presStyleCnt="2" custScaleX="193357" custScaleY="204610" custLinFactNeighborY="12978"/>
      <dgm:spPr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2700000" scaled="1"/>
          <a:tileRect/>
        </a:gradFill>
        <a:ln>
          <a:noFill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  <dgm:pt modelId="{EAEB184A-97C5-48E9-802A-143CAB9444FE}" type="pres">
      <dgm:prSet presAssocID="{744882E4-3073-4B5A-8346-67EC3E40CE4B}" presName="center2" presStyleLbl="fgShp" presStyleIdx="1" presStyleCnt="2" custScaleX="193357" custScaleY="224361" custLinFactNeighborY="-6360"/>
      <dgm:spPr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13500000" scaled="1"/>
          <a:tileRect/>
        </a:gradFill>
        <a:ln>
          <a:noFill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en-US"/>
        </a:p>
      </dgm:t>
    </dgm:pt>
  </dgm:ptLst>
  <dgm:cxnLst>
    <dgm:cxn modelId="{B33A9D77-0A97-42FF-BF93-FE0DCA5AC547}" srcId="{744882E4-3073-4B5A-8346-67EC3E40CE4B}" destId="{54440D47-D0C6-414F-A0A6-DEA7EEEACF6C}" srcOrd="3" destOrd="0" parTransId="{54063243-1617-4992-9F01-C0559C173D22}" sibTransId="{58ADB188-48A8-49FE-9A07-B27C342F976F}"/>
    <dgm:cxn modelId="{7438C1CF-8746-4C94-87BC-E38CFC5531FB}" type="presOf" srcId="{8DC4E708-7581-451A-A5A2-C9A1A9ACF44A}" destId="{8A4F6C6E-B13F-4C69-8A44-FC941988B708}" srcOrd="0" destOrd="0" presId="urn:microsoft.com/office/officeart/2005/8/layout/cycle4#2"/>
    <dgm:cxn modelId="{E50BDF38-4359-48CC-A08A-18ABC208393B}" srcId="{744882E4-3073-4B5A-8346-67EC3E40CE4B}" destId="{F5240C41-F4B4-4769-948F-0065F7109EBE}" srcOrd="0" destOrd="0" parTransId="{C05ABE45-0B0D-4367-837E-19276CBF03B3}" sibTransId="{532A971D-8201-445B-9A1D-2BF2D78182A9}"/>
    <dgm:cxn modelId="{C39119A4-A96E-4DE4-801E-2011D3939E63}" srcId="{744882E4-3073-4B5A-8346-67EC3E40CE4B}" destId="{8DC4E708-7581-451A-A5A2-C9A1A9ACF44A}" srcOrd="1" destOrd="0" parTransId="{59F89845-5D2B-476A-ABC1-EBFDA215A4D9}" sibTransId="{686E8DF3-7E12-4810-8E85-A48722737588}"/>
    <dgm:cxn modelId="{419A4CD0-CA26-43CA-81BA-269691427F0F}" srcId="{744882E4-3073-4B5A-8346-67EC3E40CE4B}" destId="{ADDE5BA6-8344-41BE-A87D-4229D7810592}" srcOrd="2" destOrd="0" parTransId="{9433DCA4-A6B7-499D-A20D-834B802DED98}" sibTransId="{A02E4F02-978D-4541-AC36-473166AC36DB}"/>
    <dgm:cxn modelId="{1A7168D9-6954-4536-846D-85A848A6E207}" type="presOf" srcId="{744882E4-3073-4B5A-8346-67EC3E40CE4B}" destId="{A806B53E-9A79-496D-AE29-D367C3DB3D18}" srcOrd="0" destOrd="0" presId="urn:microsoft.com/office/officeart/2005/8/layout/cycle4#2"/>
    <dgm:cxn modelId="{158C21DE-BB24-4FD9-A162-DD3C60EE9A6B}" type="presOf" srcId="{ADDE5BA6-8344-41BE-A87D-4229D7810592}" destId="{1CAC43F6-BF41-43B6-A337-790695324D71}" srcOrd="0" destOrd="0" presId="urn:microsoft.com/office/officeart/2005/8/layout/cycle4#2"/>
    <dgm:cxn modelId="{1F2322F4-4E07-4DA6-AACA-7987DE5AAB70}" type="presOf" srcId="{54440D47-D0C6-414F-A0A6-DEA7EEEACF6C}" destId="{C234CCF6-B4A7-4CF0-BCC5-3FFF4FA0E82F}" srcOrd="0" destOrd="0" presId="urn:microsoft.com/office/officeart/2005/8/layout/cycle4#2"/>
    <dgm:cxn modelId="{BEA48017-4931-4A17-96F1-2E14195A9526}" type="presOf" srcId="{F5240C41-F4B4-4769-948F-0065F7109EBE}" destId="{3CB5F345-B21B-4ACA-BBB0-45374D742382}" srcOrd="0" destOrd="0" presId="urn:microsoft.com/office/officeart/2005/8/layout/cycle4#2"/>
    <dgm:cxn modelId="{E4932047-6DF6-4C63-804A-B20CAC8EA7E9}" type="presParOf" srcId="{A806B53E-9A79-496D-AE29-D367C3DB3D18}" destId="{B80E61EE-40CB-40BC-8D9D-D8E55A70806D}" srcOrd="0" destOrd="0" presId="urn:microsoft.com/office/officeart/2005/8/layout/cycle4#2"/>
    <dgm:cxn modelId="{003BD9E7-93B0-4AE9-913F-AFC18D9B81F1}" type="presParOf" srcId="{B80E61EE-40CB-40BC-8D9D-D8E55A70806D}" destId="{AEAE3009-D3D8-4A17-AD99-17E1D71ED461}" srcOrd="0" destOrd="0" presId="urn:microsoft.com/office/officeart/2005/8/layout/cycle4#2"/>
    <dgm:cxn modelId="{80E6F559-5154-4179-8F9C-5512169DA104}" type="presParOf" srcId="{A806B53E-9A79-496D-AE29-D367C3DB3D18}" destId="{3F19AF7D-BDE8-49CC-9E26-96DF57AAD2DD}" srcOrd="1" destOrd="0" presId="urn:microsoft.com/office/officeart/2005/8/layout/cycle4#2"/>
    <dgm:cxn modelId="{488EA36E-7C68-4F82-9A91-512D0E97B5C8}" type="presParOf" srcId="{3F19AF7D-BDE8-49CC-9E26-96DF57AAD2DD}" destId="{3CB5F345-B21B-4ACA-BBB0-45374D742382}" srcOrd="0" destOrd="0" presId="urn:microsoft.com/office/officeart/2005/8/layout/cycle4#2"/>
    <dgm:cxn modelId="{BBD0CEBD-2D1E-4A4E-B9F7-AF78E8E1715B}" type="presParOf" srcId="{3F19AF7D-BDE8-49CC-9E26-96DF57AAD2DD}" destId="{8A4F6C6E-B13F-4C69-8A44-FC941988B708}" srcOrd="1" destOrd="0" presId="urn:microsoft.com/office/officeart/2005/8/layout/cycle4#2"/>
    <dgm:cxn modelId="{E6C397BA-276B-4D68-BB86-AC6449DC8AA6}" type="presParOf" srcId="{3F19AF7D-BDE8-49CC-9E26-96DF57AAD2DD}" destId="{1CAC43F6-BF41-43B6-A337-790695324D71}" srcOrd="2" destOrd="0" presId="urn:microsoft.com/office/officeart/2005/8/layout/cycle4#2"/>
    <dgm:cxn modelId="{ED8AB2C1-47BD-4E04-9F0B-2E5416327928}" type="presParOf" srcId="{3F19AF7D-BDE8-49CC-9E26-96DF57AAD2DD}" destId="{C234CCF6-B4A7-4CF0-BCC5-3FFF4FA0E82F}" srcOrd="3" destOrd="0" presId="urn:microsoft.com/office/officeart/2005/8/layout/cycle4#2"/>
    <dgm:cxn modelId="{9394E2C3-20EA-4487-9746-0D42D56F13ED}" type="presParOf" srcId="{3F19AF7D-BDE8-49CC-9E26-96DF57AAD2DD}" destId="{9FDD6079-B3BC-40AE-8C42-F2DB647B3A63}" srcOrd="4" destOrd="0" presId="urn:microsoft.com/office/officeart/2005/8/layout/cycle4#2"/>
    <dgm:cxn modelId="{EDDBBA20-9A8C-46D8-A593-55AA708A6468}" type="presParOf" srcId="{A806B53E-9A79-496D-AE29-D367C3DB3D18}" destId="{68204924-28E0-4248-A4D3-F3A0645137CC}" srcOrd="2" destOrd="0" presId="urn:microsoft.com/office/officeart/2005/8/layout/cycle4#2"/>
    <dgm:cxn modelId="{70E790D0-CF5D-4753-BCD4-9A1FDA960F34}" type="presParOf" srcId="{A806B53E-9A79-496D-AE29-D367C3DB3D18}" destId="{EAEB184A-97C5-48E9-802A-143CAB9444FE}" srcOrd="3" destOrd="0" presId="urn:microsoft.com/office/officeart/2005/8/layout/cycle4#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B5F345-B21B-4ACA-BBB0-45374D742382}">
      <dsp:nvSpPr>
        <dsp:cNvPr id="0" name=""/>
        <dsp:cNvSpPr/>
      </dsp:nvSpPr>
      <dsp:spPr>
        <a:xfrm>
          <a:off x="2057402" y="249242"/>
          <a:ext cx="1955617" cy="1955617"/>
        </a:xfrm>
        <a:prstGeom prst="pieWedge">
          <a:avLst/>
        </a:prstGeom>
        <a:gradFill flip="none" rotWithShape="0">
          <a:gsLst>
            <a:gs pos="0">
              <a:schemeClr val="bg1">
                <a:lumMod val="75000"/>
                <a:shade val="30000"/>
                <a:satMod val="115000"/>
              </a:schemeClr>
            </a:gs>
            <a:gs pos="50000">
              <a:schemeClr val="bg1">
                <a:lumMod val="75000"/>
                <a:shade val="67500"/>
                <a:satMod val="115000"/>
              </a:schemeClr>
            </a:gs>
            <a:gs pos="100000">
              <a:schemeClr val="bg1">
                <a:lumMod val="75000"/>
                <a:shade val="100000"/>
                <a:satMod val="115000"/>
              </a:schemeClr>
            </a:gs>
          </a:gsLst>
          <a:lin ang="2700000" scaled="1"/>
          <a:tileRect/>
        </a:gra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8488" tIns="348488" rIns="348488" bIns="348488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4900" kern="1200" dirty="0"/>
        </a:p>
      </dsp:txBody>
      <dsp:txXfrm>
        <a:off x="2630189" y="822029"/>
        <a:ext cx="1382830" cy="1382830"/>
      </dsp:txXfrm>
    </dsp:sp>
    <dsp:sp modelId="{8A4F6C6E-B13F-4C69-8A44-FC941988B708}">
      <dsp:nvSpPr>
        <dsp:cNvPr id="0" name=""/>
        <dsp:cNvSpPr/>
      </dsp:nvSpPr>
      <dsp:spPr>
        <a:xfrm rot="5400000">
          <a:off x="4159964" y="257436"/>
          <a:ext cx="1955617" cy="1955617"/>
        </a:xfrm>
        <a:prstGeom prst="pieWedge">
          <a:avLst/>
        </a:prstGeom>
        <a:gradFill flip="none" rotWithShape="0">
          <a:gsLst>
            <a:gs pos="0">
              <a:schemeClr val="bg1">
                <a:lumMod val="75000"/>
                <a:shade val="30000"/>
                <a:satMod val="115000"/>
              </a:schemeClr>
            </a:gs>
            <a:gs pos="50000">
              <a:schemeClr val="bg1">
                <a:lumMod val="75000"/>
                <a:shade val="67500"/>
                <a:satMod val="115000"/>
              </a:schemeClr>
            </a:gs>
            <a:gs pos="100000">
              <a:schemeClr val="bg1">
                <a:lumMod val="75000"/>
                <a:shade val="100000"/>
                <a:satMod val="115000"/>
              </a:schemeClr>
            </a:gs>
          </a:gsLst>
          <a:lin ang="8100000" scaled="1"/>
          <a:tileRect/>
        </a:gra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8488" tIns="348488" rIns="348488" bIns="348488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 </a:t>
          </a:r>
          <a:endParaRPr lang="en-US" sz="4900" kern="1200" dirty="0"/>
        </a:p>
      </dsp:txBody>
      <dsp:txXfrm rot="-5400000">
        <a:off x="4159964" y="830223"/>
        <a:ext cx="1382830" cy="1382830"/>
      </dsp:txXfrm>
    </dsp:sp>
    <dsp:sp modelId="{1CAC43F6-BF41-43B6-A337-790695324D71}">
      <dsp:nvSpPr>
        <dsp:cNvPr id="0" name=""/>
        <dsp:cNvSpPr/>
      </dsp:nvSpPr>
      <dsp:spPr>
        <a:xfrm rot="10800000">
          <a:off x="4159964" y="2303383"/>
          <a:ext cx="1955617" cy="1955617"/>
        </a:xfrm>
        <a:prstGeom prst="pieWedge">
          <a:avLst/>
        </a:prstGeom>
        <a:gradFill flip="none" rotWithShape="0">
          <a:gsLst>
            <a:gs pos="0">
              <a:schemeClr val="bg1">
                <a:lumMod val="75000"/>
                <a:shade val="30000"/>
                <a:satMod val="115000"/>
              </a:schemeClr>
            </a:gs>
            <a:gs pos="50000">
              <a:schemeClr val="bg1">
                <a:lumMod val="75000"/>
                <a:shade val="67500"/>
                <a:satMod val="115000"/>
              </a:schemeClr>
            </a:gs>
            <a:gs pos="100000">
              <a:schemeClr val="bg1">
                <a:lumMod val="75000"/>
                <a:shade val="100000"/>
                <a:satMod val="115000"/>
              </a:schemeClr>
            </a:gs>
          </a:gsLst>
          <a:lin ang="13500000" scaled="1"/>
          <a:tileRect/>
        </a:gra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8488" tIns="348488" rIns="348488" bIns="348488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 </a:t>
          </a:r>
          <a:endParaRPr lang="en-US" sz="4900" kern="1200" dirty="0"/>
        </a:p>
      </dsp:txBody>
      <dsp:txXfrm rot="10800000">
        <a:off x="4159964" y="2303383"/>
        <a:ext cx="1382830" cy="1382830"/>
      </dsp:txXfrm>
    </dsp:sp>
    <dsp:sp modelId="{C234CCF6-B4A7-4CF0-BCC5-3FFF4FA0E82F}">
      <dsp:nvSpPr>
        <dsp:cNvPr id="0" name=""/>
        <dsp:cNvSpPr/>
      </dsp:nvSpPr>
      <dsp:spPr>
        <a:xfrm rot="16200000">
          <a:off x="2054528" y="2303383"/>
          <a:ext cx="1955617" cy="1955617"/>
        </a:xfrm>
        <a:prstGeom prst="pieWedge">
          <a:avLst/>
        </a:prstGeom>
        <a:gradFill flip="none" rotWithShape="0">
          <a:gsLst>
            <a:gs pos="0">
              <a:schemeClr val="bg1">
                <a:lumMod val="75000"/>
                <a:shade val="30000"/>
                <a:satMod val="115000"/>
              </a:schemeClr>
            </a:gs>
            <a:gs pos="50000">
              <a:schemeClr val="bg1">
                <a:lumMod val="75000"/>
                <a:shade val="67500"/>
                <a:satMod val="115000"/>
              </a:schemeClr>
            </a:gs>
            <a:gs pos="100000">
              <a:schemeClr val="bg1">
                <a:lumMod val="75000"/>
                <a:shade val="100000"/>
                <a:satMod val="115000"/>
              </a:schemeClr>
            </a:gs>
          </a:gsLst>
          <a:lin ang="18900000" scaled="1"/>
          <a:tileRect/>
        </a:gradFill>
        <a:ln w="38100" cap="flat" cmpd="sng" algn="ctr">
          <a:solidFill>
            <a:schemeClr val="bg1">
              <a:lumMod val="7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48488" tIns="348488" rIns="348488" bIns="348488" numCol="1" spcCol="1270" anchor="ctr" anchorCtr="0">
          <a:noAutofit/>
        </a:bodyPr>
        <a:lstStyle/>
        <a:p>
          <a:pPr lvl="0" algn="ctr" defTabSz="2178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900" kern="1200" dirty="0" smtClean="0"/>
            <a:t> </a:t>
          </a:r>
          <a:endParaRPr lang="en-US" sz="4900" kern="1200" dirty="0"/>
        </a:p>
      </dsp:txBody>
      <dsp:txXfrm rot="5400000">
        <a:off x="2627315" y="2303383"/>
        <a:ext cx="1382830" cy="1382830"/>
      </dsp:txXfrm>
    </dsp:sp>
    <dsp:sp modelId="{68204924-28E0-4248-A4D3-F3A0645137CC}">
      <dsp:nvSpPr>
        <dsp:cNvPr id="0" name=""/>
        <dsp:cNvSpPr/>
      </dsp:nvSpPr>
      <dsp:spPr>
        <a:xfrm>
          <a:off x="3462019" y="1620836"/>
          <a:ext cx="1305560" cy="1201340"/>
        </a:xfrm>
        <a:prstGeom prst="circularArrow">
          <a:avLst/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2700000" scaled="1"/>
          <a:tileRect/>
        </a:gradFill>
        <a:ln w="38100" cap="flat" cmpd="sng" algn="ctr">
          <a:noFill/>
          <a:prstDash val="solid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EAEB184A-97C5-48E9-802A-143CAB9444FE}">
      <dsp:nvSpPr>
        <dsp:cNvPr id="0" name=""/>
        <dsp:cNvSpPr/>
      </dsp:nvSpPr>
      <dsp:spPr>
        <a:xfrm rot="10800000">
          <a:off x="3462019" y="1675134"/>
          <a:ext cx="1305560" cy="1317306"/>
        </a:xfrm>
        <a:prstGeom prst="circularArrow">
          <a:avLst/>
        </a:prstGeom>
        <a:gradFill flip="none" rotWithShape="0">
          <a:gsLst>
            <a:gs pos="0">
              <a:srgbClr val="C00000">
                <a:shade val="30000"/>
                <a:satMod val="115000"/>
              </a:srgbClr>
            </a:gs>
            <a:gs pos="50000">
              <a:srgbClr val="C00000">
                <a:shade val="67500"/>
                <a:satMod val="115000"/>
              </a:srgbClr>
            </a:gs>
            <a:gs pos="100000">
              <a:srgbClr val="C00000">
                <a:shade val="100000"/>
                <a:satMod val="115000"/>
              </a:srgbClr>
            </a:gs>
          </a:gsLst>
          <a:lin ang="13500000" scaled="1"/>
          <a:tileRect/>
        </a:gradFill>
        <a:ln w="38100" cap="flat" cmpd="sng" algn="ctr">
          <a:noFill/>
          <a:prstDash val="solid"/>
        </a:ln>
        <a:effectLst>
          <a:outerShdw blurRad="50800" dist="38100" dir="18900000" algn="bl" rotWithShape="0">
            <a:prstClr val="black">
              <a:alpha val="40000"/>
            </a:prst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4#2">
  <dgm:title val=""/>
  <dgm:desc val=""/>
  <dgm:catLst>
    <dgm:cat type="relationship" pri="26000"/>
    <dgm:cat type="cycle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ADC3C-432A-1E4E-A1ED-2A5E3E06EFDB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F24119-EE7C-0647-8D62-DE197AAFAF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4026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CE0DEA-765E-0D49-98D5-D48AD96ADAF0}" type="datetimeFigureOut">
              <a:rPr lang="en-US" smtClean="0"/>
              <a:t>10/9/2014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F7803-C88C-0046-8092-F1360E4EBA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45475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p-presentation-Cover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" y="8058"/>
            <a:ext cx="9152493" cy="686665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72473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839609-C3C8-CC44-A578-B759564E170E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5857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302DC-E864-B344-97DF-2D4B42C8922B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60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C6244-C0CA-9446-9597-CFD0F0F44CA6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037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E9D418-0D85-4A46-B64B-D0AA162A197D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4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E77252-5565-A24C-8A5C-0D81E8FE5CAE}" type="datetime1">
              <a:rPr lang="en-US" smtClean="0"/>
              <a:t>10/9/2014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2170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6DD897-61A5-5D4D-AA10-C5EBD81D10DF}" type="datetime1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992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5C72E-8765-244A-91CB-631B19075FC2}" type="datetime1">
              <a:rPr lang="en-US" smtClean="0"/>
              <a:t>10/9/2014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532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EDC80-97ED-8A4B-8370-ED86270EEEFC}" type="datetime1">
              <a:rPr lang="en-US" smtClean="0"/>
              <a:t>10/9/2014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5965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1CAA96-3FD7-B544-B1EB-2DA1E60C8B38}" type="datetime1">
              <a:rPr lang="en-US" smtClean="0"/>
              <a:t>10/9/2014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256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A7FD4-7D05-4C4D-83FA-5979D0775B5B}" type="datetime1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01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076511-04CB-284C-B6D5-A76E33765671}" type="datetime1">
              <a:rPr lang="en-US" smtClean="0"/>
              <a:t>10/9/2014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4444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pp-presentation-inside.jpg"/>
          <p:cNvPicPr>
            <a:picLocks noChangeAspect="1"/>
          </p:cNvPicPr>
          <p:nvPr userDrawn="1"/>
        </p:nvPicPr>
        <p:blipFill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356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24774"/>
            <a:ext cx="6486182" cy="49409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27760"/>
            <a:ext cx="8229600" cy="5098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6398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FFFF"/>
                </a:solidFill>
              </a:defRPr>
            </a:lvl1pPr>
          </a:lstStyle>
          <a:p>
            <a:fld id="{FB242A20-E529-FC4D-9176-5F82D2EA17FB}" type="datetime1">
              <a:rPr lang="en-US" smtClean="0"/>
              <a:t>10/9/2014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72336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© 2014 Appsential, All Rights Reserved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62086" y="655562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B8F61F-9375-6147-AB31-08DB17F42A0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572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20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irby.brace@Appsentia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7.jp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1118" y="2726047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US" sz="4400" b="0" dirty="0" smtClean="0">
                <a:solidFill>
                  <a:srgbClr val="9F111C"/>
                </a:solidFill>
              </a:rPr>
              <a:t>Portfolio Management at DOE/NNSA</a:t>
            </a:r>
            <a:endParaRPr lang="en-US" sz="4400" b="0" dirty="0">
              <a:solidFill>
                <a:srgbClr val="9F111C"/>
              </a:solidFill>
            </a:endParaRPr>
          </a:p>
        </p:txBody>
      </p:sp>
      <p:sp>
        <p:nvSpPr>
          <p:cNvPr id="7" name="Content Placeholder 2"/>
          <p:cNvSpPr>
            <a:spLocks/>
          </p:cNvSpPr>
          <p:nvPr/>
        </p:nvSpPr>
        <p:spPr bwMode="auto">
          <a:xfrm>
            <a:off x="477568" y="5436727"/>
            <a:ext cx="8699501" cy="1557338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400" b="1" dirty="0" smtClean="0">
                <a:latin typeface="Arial" charset="0"/>
              </a:rPr>
              <a:t>Kirby Brace</a:t>
            </a:r>
            <a:endParaRPr lang="en-US" sz="1400" b="1" kern="1200" dirty="0">
              <a:latin typeface="Arial" charset="0"/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100" kern="1200" dirty="0" smtClean="0">
                <a:solidFill>
                  <a:srgbClr val="0D0D0D"/>
                </a:solidFill>
                <a:latin typeface="Arial" charset="0"/>
              </a:rPr>
              <a:t>Chief Operating Officer</a:t>
            </a:r>
            <a:endParaRPr lang="en-US" sz="1100" kern="1200" dirty="0">
              <a:solidFill>
                <a:srgbClr val="0D0D0D"/>
              </a:solidFill>
              <a:latin typeface="Arial" charset="0"/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100" kern="1200" dirty="0" smtClean="0">
                <a:solidFill>
                  <a:srgbClr val="0D0D0D"/>
                </a:solidFill>
                <a:latin typeface="Arial" charset="0"/>
              </a:rPr>
              <a:t>(240) 778-6922 (o) (954) 558-5455 (c)</a:t>
            </a:r>
            <a:endParaRPr lang="en-US" sz="1100" kern="1200" dirty="0">
              <a:solidFill>
                <a:srgbClr val="0D0D0D"/>
              </a:solidFill>
              <a:latin typeface="Arial" charset="0"/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100" kern="1200" dirty="0" smtClean="0">
                <a:solidFill>
                  <a:srgbClr val="0D0D0D"/>
                </a:solidFill>
                <a:latin typeface="Arial" charset="0"/>
                <a:hlinkClick r:id="rId2"/>
              </a:rPr>
              <a:t>kirby.brace@appsential.com</a:t>
            </a:r>
            <a:endParaRPr lang="en-US" sz="1100" kern="1200" dirty="0" smtClean="0">
              <a:solidFill>
                <a:srgbClr val="0D0D0D"/>
              </a:solidFill>
              <a:latin typeface="Arial" charset="0"/>
            </a:endParaRPr>
          </a:p>
          <a:p>
            <a:pPr algn="ctr" eaLnBrk="1" hangingPunct="1">
              <a:spcBef>
                <a:spcPct val="20000"/>
              </a:spcBef>
              <a:buFont typeface="Arial" charset="0"/>
              <a:buNone/>
            </a:pPr>
            <a:r>
              <a:rPr lang="en-US" sz="1100" dirty="0" smtClean="0">
                <a:solidFill>
                  <a:srgbClr val="0D0D0D"/>
                </a:solidFill>
                <a:latin typeface="Arial" charset="0"/>
              </a:rPr>
              <a:t>www.appsential.com</a:t>
            </a:r>
            <a:endParaRPr lang="en-US" sz="1100" kern="1200" dirty="0">
              <a:solidFill>
                <a:srgbClr val="0D0D0D"/>
              </a:solidFill>
              <a:latin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69223" y="6641658"/>
            <a:ext cx="88055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>
                <a:solidFill>
                  <a:srgbClr val="FFFFFF"/>
                </a:solidFill>
              </a:rPr>
              <a:t>This information is confidential and proprietary and may not be reproduced in whole or part unless authorized in writing by an authorized representative of Appsential.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26918" y="4196072"/>
            <a:ext cx="6400800" cy="553349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FEDERAL CPIC </a:t>
            </a:r>
            <a:r>
              <a:rPr lang="en-US" b="1" dirty="0" smtClean="0"/>
              <a:t>FORUM</a:t>
            </a:r>
          </a:p>
          <a:p>
            <a:r>
              <a:rPr lang="en-US" b="1" dirty="0" smtClean="0"/>
              <a:t>October 8, 2014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703867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26969" y="5755285"/>
            <a:ext cx="2126693" cy="858924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sz="1200" dirty="0" smtClean="0">
                <a:solidFill>
                  <a:schemeClr val="tx1"/>
                </a:solidFill>
              </a:rPr>
              <a:t>CPIC Module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Tying the Mission/Goals to the Projects/Activities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 Appsential,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10</a:t>
            </a:fld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5152" y="943205"/>
            <a:ext cx="810736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US" sz="2400" b="1" dirty="0" smtClean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Value </a:t>
            </a:r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 obtained by understanding how it all fits together</a:t>
            </a:r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en-US" sz="2000" b="1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  <a:p>
            <a:pPr>
              <a:buFont typeface="Arial" charset="0"/>
              <a:buNone/>
            </a:pPr>
            <a:endParaRPr lang="en-US" sz="2000" b="1" kern="1200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</p:txBody>
      </p:sp>
      <p:sp>
        <p:nvSpPr>
          <p:cNvPr id="7" name="Straight Connector 3"/>
          <p:cNvSpPr/>
          <p:nvPr/>
        </p:nvSpPr>
        <p:spPr>
          <a:xfrm>
            <a:off x="7361723" y="3159710"/>
            <a:ext cx="121154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Straight Connector 5"/>
          <p:cNvSpPr/>
          <p:nvPr/>
        </p:nvSpPr>
        <p:spPr>
          <a:xfrm>
            <a:off x="6661770" y="2586246"/>
            <a:ext cx="91440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69615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Group 9"/>
          <p:cNvGrpSpPr/>
          <p:nvPr/>
        </p:nvGrpSpPr>
        <p:grpSpPr>
          <a:xfrm>
            <a:off x="5730179" y="2586246"/>
            <a:ext cx="1954621" cy="169615"/>
            <a:chOff x="5591715" y="2923883"/>
            <a:chExt cx="1954621" cy="16961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Straight Connector 4"/>
            <p:cNvSpPr/>
            <p:nvPr/>
          </p:nvSpPr>
          <p:spPr>
            <a:xfrm>
              <a:off x="6569026" y="2923883"/>
              <a:ext cx="977310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807"/>
                  </a:lnTo>
                  <a:lnTo>
                    <a:pt x="977310" y="84807"/>
                  </a:lnTo>
                  <a:lnTo>
                    <a:pt x="977310" y="169615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Straight Connector 6"/>
            <p:cNvSpPr/>
            <p:nvPr/>
          </p:nvSpPr>
          <p:spPr>
            <a:xfrm>
              <a:off x="5591715" y="2923883"/>
              <a:ext cx="977310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77310" y="0"/>
                  </a:moveTo>
                  <a:lnTo>
                    <a:pt x="977310" y="84807"/>
                  </a:lnTo>
                  <a:lnTo>
                    <a:pt x="0" y="84807"/>
                  </a:lnTo>
                  <a:lnTo>
                    <a:pt x="0" y="169615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3" name="Straight Connector 9"/>
          <p:cNvSpPr/>
          <p:nvPr/>
        </p:nvSpPr>
        <p:spPr>
          <a:xfrm>
            <a:off x="3452480" y="3159710"/>
            <a:ext cx="121154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Straight Connector 13"/>
          <p:cNvSpPr/>
          <p:nvPr/>
        </p:nvSpPr>
        <p:spPr>
          <a:xfrm>
            <a:off x="3022382" y="4880100"/>
            <a:ext cx="121154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Straight Connector 14"/>
          <p:cNvSpPr/>
          <p:nvPr/>
        </p:nvSpPr>
        <p:spPr>
          <a:xfrm>
            <a:off x="3345460" y="4306637"/>
            <a:ext cx="488655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8655" y="0"/>
                </a:moveTo>
                <a:lnTo>
                  <a:pt x="488655" y="84807"/>
                </a:lnTo>
                <a:lnTo>
                  <a:pt x="0" y="84807"/>
                </a:lnTo>
                <a:lnTo>
                  <a:pt x="0" y="16961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Straight Connector 15"/>
          <p:cNvSpPr/>
          <p:nvPr/>
        </p:nvSpPr>
        <p:spPr>
          <a:xfrm>
            <a:off x="3000171" y="3733173"/>
            <a:ext cx="833944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4807"/>
                </a:lnTo>
                <a:lnTo>
                  <a:pt x="833944" y="84807"/>
                </a:lnTo>
                <a:lnTo>
                  <a:pt x="833944" y="16961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Straight Connector 18"/>
          <p:cNvSpPr/>
          <p:nvPr/>
        </p:nvSpPr>
        <p:spPr>
          <a:xfrm>
            <a:off x="2511515" y="3159710"/>
            <a:ext cx="488655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4807"/>
                </a:lnTo>
                <a:lnTo>
                  <a:pt x="488655" y="84807"/>
                </a:lnTo>
                <a:lnTo>
                  <a:pt x="488655" y="16961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Straight Connector 20"/>
          <p:cNvSpPr/>
          <p:nvPr/>
        </p:nvSpPr>
        <p:spPr>
          <a:xfrm>
            <a:off x="2511515" y="2586246"/>
            <a:ext cx="632021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32021" y="0"/>
                </a:moveTo>
                <a:lnTo>
                  <a:pt x="632021" y="84807"/>
                </a:lnTo>
                <a:lnTo>
                  <a:pt x="0" y="84807"/>
                </a:lnTo>
                <a:lnTo>
                  <a:pt x="0" y="169615"/>
                </a:lnTo>
              </a:path>
            </a:pathLst>
          </a:cu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8" name="Group 27"/>
          <p:cNvGrpSpPr/>
          <p:nvPr/>
        </p:nvGrpSpPr>
        <p:grpSpPr>
          <a:xfrm>
            <a:off x="1534204" y="2586246"/>
            <a:ext cx="3218664" cy="169615"/>
            <a:chOff x="1395740" y="2923883"/>
            <a:chExt cx="3218664" cy="1696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Straight Connector 10"/>
            <p:cNvSpPr/>
            <p:nvPr/>
          </p:nvSpPr>
          <p:spPr>
            <a:xfrm>
              <a:off x="3005072" y="2923883"/>
              <a:ext cx="632021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807"/>
                  </a:lnTo>
                  <a:lnTo>
                    <a:pt x="632021" y="84807"/>
                  </a:lnTo>
                  <a:lnTo>
                    <a:pt x="632021" y="1696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30" name="Group 29"/>
            <p:cNvGrpSpPr/>
            <p:nvPr/>
          </p:nvGrpSpPr>
          <p:grpSpPr>
            <a:xfrm>
              <a:off x="1395740" y="2923883"/>
              <a:ext cx="3218664" cy="169615"/>
              <a:chOff x="1395740" y="2923883"/>
              <a:chExt cx="3218664" cy="169615"/>
            </a:xfrm>
          </p:grpSpPr>
          <p:sp>
            <p:nvSpPr>
              <p:cNvPr id="31" name="Straight Connector 8"/>
              <p:cNvSpPr/>
              <p:nvPr/>
            </p:nvSpPr>
            <p:spPr>
              <a:xfrm>
                <a:off x="3005072" y="2923883"/>
                <a:ext cx="1609332" cy="169615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84807"/>
                    </a:lnTo>
                    <a:lnTo>
                      <a:pt x="1609332" y="84807"/>
                    </a:lnTo>
                    <a:lnTo>
                      <a:pt x="1609332" y="16961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2" name="Straight Connector 21"/>
              <p:cNvSpPr/>
              <p:nvPr/>
            </p:nvSpPr>
            <p:spPr>
              <a:xfrm>
                <a:off x="1395740" y="2923883"/>
                <a:ext cx="1609332" cy="169615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609332" y="0"/>
                    </a:moveTo>
                    <a:lnTo>
                      <a:pt x="1609332" y="84807"/>
                    </a:lnTo>
                    <a:lnTo>
                      <a:pt x="0" y="84807"/>
                    </a:lnTo>
                    <a:lnTo>
                      <a:pt x="0" y="16961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</p:grpSp>
      <p:grpSp>
        <p:nvGrpSpPr>
          <p:cNvPr id="33" name="Group 32"/>
          <p:cNvGrpSpPr/>
          <p:nvPr/>
        </p:nvGrpSpPr>
        <p:grpSpPr>
          <a:xfrm>
            <a:off x="3143536" y="2012783"/>
            <a:ext cx="3563953" cy="169615"/>
            <a:chOff x="3005072" y="2350420"/>
            <a:chExt cx="3563953" cy="1696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" name="Straight Connector 7"/>
            <p:cNvSpPr/>
            <p:nvPr/>
          </p:nvSpPr>
          <p:spPr>
            <a:xfrm>
              <a:off x="4787049" y="2350420"/>
              <a:ext cx="1781976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807"/>
                  </a:lnTo>
                  <a:lnTo>
                    <a:pt x="1781976" y="84807"/>
                  </a:lnTo>
                  <a:lnTo>
                    <a:pt x="1781976" y="1696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Straight Connector 22"/>
            <p:cNvSpPr/>
            <p:nvPr/>
          </p:nvSpPr>
          <p:spPr>
            <a:xfrm>
              <a:off x="3005072" y="2350420"/>
              <a:ext cx="1781976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781976" y="0"/>
                  </a:moveTo>
                  <a:lnTo>
                    <a:pt x="1781976" y="84807"/>
                  </a:lnTo>
                  <a:lnTo>
                    <a:pt x="0" y="84807"/>
                  </a:lnTo>
                  <a:lnTo>
                    <a:pt x="0" y="1696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36" name="Group 35"/>
          <p:cNvGrpSpPr/>
          <p:nvPr/>
        </p:nvGrpSpPr>
        <p:grpSpPr>
          <a:xfrm>
            <a:off x="4521666" y="1608936"/>
            <a:ext cx="807694" cy="403847"/>
            <a:chOff x="3392601" y="427186"/>
            <a:chExt cx="807694" cy="40384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Rectangle 36"/>
            <p:cNvSpPr/>
            <p:nvPr/>
          </p:nvSpPr>
          <p:spPr>
            <a:xfrm>
              <a:off x="3392601" y="427186"/>
              <a:ext cx="807694" cy="403847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3392601" y="427186"/>
              <a:ext cx="807694" cy="40384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Mission</a:t>
              </a:r>
              <a:endParaRPr lang="en-US" sz="14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739689" y="2182399"/>
            <a:ext cx="807694" cy="403847"/>
            <a:chOff x="1610624" y="1000649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0" name="Rectangle 39"/>
            <p:cNvSpPr/>
            <p:nvPr/>
          </p:nvSpPr>
          <p:spPr>
            <a:xfrm>
              <a:off x="1610624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10624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Theme 1</a:t>
              </a:r>
              <a:endParaRPr lang="en-US" sz="1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130357" y="2755862"/>
            <a:ext cx="807694" cy="403847"/>
            <a:chOff x="1292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Rectangle 42"/>
            <p:cNvSpPr/>
            <p:nvPr/>
          </p:nvSpPr>
          <p:spPr>
            <a:xfrm>
              <a:off x="1292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1292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1A</a:t>
              </a:r>
              <a:endParaRPr lang="en-US" sz="14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107668" y="2755862"/>
            <a:ext cx="807694" cy="403847"/>
            <a:chOff x="978603" y="1574112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6" name="Rectangle 45"/>
            <p:cNvSpPr/>
            <p:nvPr/>
          </p:nvSpPr>
          <p:spPr>
            <a:xfrm>
              <a:off x="978603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978603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1B</a:t>
              </a:r>
              <a:endParaRPr lang="en-US" sz="14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596323" y="3329326"/>
            <a:ext cx="807694" cy="403847"/>
            <a:chOff x="1467258" y="2147576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2" name="Rectangle 51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53" name="Rectangle 52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1B.2</a:t>
              </a:r>
              <a:endParaRPr lang="en-US" sz="14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430268" y="3902789"/>
            <a:ext cx="807694" cy="403847"/>
            <a:chOff x="2301203" y="2721039"/>
            <a:chExt cx="807694" cy="403847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Rectangle 60"/>
            <p:cNvSpPr/>
            <p:nvPr/>
          </p:nvSpPr>
          <p:spPr>
            <a:xfrm>
              <a:off x="2301203" y="272103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2301203" y="2721039"/>
              <a:ext cx="807694" cy="40384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1B.1.2</a:t>
              </a:r>
              <a:endParaRPr lang="en-US" sz="14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941613" y="4476253"/>
            <a:ext cx="807694" cy="403847"/>
            <a:chOff x="1812548" y="3294503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4" name="Rectangle 63"/>
            <p:cNvSpPr/>
            <p:nvPr/>
          </p:nvSpPr>
          <p:spPr>
            <a:xfrm>
              <a:off x="1812548" y="3294503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1812548" y="3294503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1B.1.2.1</a:t>
              </a:r>
              <a:endParaRPr lang="en-US" sz="14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143536" y="5049716"/>
            <a:ext cx="807694" cy="403847"/>
            <a:chOff x="2014471" y="3867966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7" name="Rectangle 66"/>
            <p:cNvSpPr/>
            <p:nvPr/>
          </p:nvSpPr>
          <p:spPr>
            <a:xfrm>
              <a:off x="2014471" y="386796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68" name="Rectangle 67"/>
            <p:cNvSpPr/>
            <p:nvPr/>
          </p:nvSpPr>
          <p:spPr>
            <a:xfrm>
              <a:off x="2014471" y="386796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Item</a:t>
              </a:r>
              <a:endParaRPr lang="en-US" sz="14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371710" y="2755862"/>
            <a:ext cx="807694" cy="403847"/>
            <a:chOff x="2242645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6" name="Rectangle 75"/>
            <p:cNvSpPr/>
            <p:nvPr/>
          </p:nvSpPr>
          <p:spPr>
            <a:xfrm>
              <a:off x="2242645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77" name="Rectangle 76"/>
            <p:cNvSpPr/>
            <p:nvPr/>
          </p:nvSpPr>
          <p:spPr>
            <a:xfrm>
              <a:off x="2242645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1C</a:t>
              </a:r>
              <a:endParaRPr lang="en-US" sz="1400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573634" y="3329326"/>
            <a:ext cx="807694" cy="403847"/>
            <a:chOff x="2444569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Rectangle 78"/>
            <p:cNvSpPr/>
            <p:nvPr/>
          </p:nvSpPr>
          <p:spPr>
            <a:xfrm>
              <a:off x="2444569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0" name="Rectangle 79"/>
            <p:cNvSpPr/>
            <p:nvPr/>
          </p:nvSpPr>
          <p:spPr>
            <a:xfrm>
              <a:off x="2444569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Item</a:t>
              </a:r>
              <a:endParaRPr lang="en-US" sz="14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349021" y="2755862"/>
            <a:ext cx="807694" cy="403847"/>
            <a:chOff x="3219956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2" name="Rectangle 81"/>
            <p:cNvSpPr/>
            <p:nvPr/>
          </p:nvSpPr>
          <p:spPr>
            <a:xfrm>
              <a:off x="3219956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3" name="Rectangle 82"/>
            <p:cNvSpPr/>
            <p:nvPr/>
          </p:nvSpPr>
          <p:spPr>
            <a:xfrm>
              <a:off x="3219956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1D</a:t>
              </a:r>
              <a:endParaRPr lang="en-US" sz="14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6303643" y="2182399"/>
            <a:ext cx="807694" cy="403847"/>
            <a:chOff x="5174578" y="1000649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5" name="Rectangle 84"/>
            <p:cNvSpPr/>
            <p:nvPr/>
          </p:nvSpPr>
          <p:spPr>
            <a:xfrm>
              <a:off x="5174578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6" name="Rectangle 85"/>
            <p:cNvSpPr/>
            <p:nvPr/>
          </p:nvSpPr>
          <p:spPr>
            <a:xfrm>
              <a:off x="5174578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</a:t>
              </a:r>
              <a:endParaRPr lang="en-US" sz="1400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326332" y="2755862"/>
            <a:ext cx="807694" cy="403847"/>
            <a:chOff x="4197267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8" name="Rectangle 87"/>
            <p:cNvSpPr/>
            <p:nvPr/>
          </p:nvSpPr>
          <p:spPr>
            <a:xfrm>
              <a:off x="4197267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9" name="Rectangle 88"/>
            <p:cNvSpPr/>
            <p:nvPr/>
          </p:nvSpPr>
          <p:spPr>
            <a:xfrm>
              <a:off x="4197267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2A</a:t>
              </a:r>
              <a:endParaRPr lang="en-US" sz="1400" dirty="0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303643" y="2772915"/>
            <a:ext cx="807694" cy="403847"/>
            <a:chOff x="5174578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1" name="Rectangle 90"/>
            <p:cNvSpPr/>
            <p:nvPr/>
          </p:nvSpPr>
          <p:spPr>
            <a:xfrm>
              <a:off x="517457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92" name="Rectangle 91"/>
            <p:cNvSpPr/>
            <p:nvPr/>
          </p:nvSpPr>
          <p:spPr>
            <a:xfrm>
              <a:off x="517457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2B</a:t>
              </a:r>
              <a:endParaRPr lang="en-US" sz="1400" dirty="0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280953" y="2755862"/>
            <a:ext cx="807694" cy="403847"/>
            <a:chOff x="6151888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4" name="Rectangle 93"/>
            <p:cNvSpPr/>
            <p:nvPr/>
          </p:nvSpPr>
          <p:spPr>
            <a:xfrm>
              <a:off x="615188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95" name="Rectangle 94"/>
            <p:cNvSpPr/>
            <p:nvPr/>
          </p:nvSpPr>
          <p:spPr>
            <a:xfrm>
              <a:off x="615188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2C</a:t>
              </a:r>
              <a:endParaRPr lang="en-US" sz="1400" dirty="0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482877" y="3329326"/>
            <a:ext cx="807694" cy="403847"/>
            <a:chOff x="6353812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7" name="Rectangle 96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98" name="Rectangle 97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Item</a:t>
              </a:r>
              <a:endParaRPr lang="en-US" sz="1400" dirty="0"/>
            </a:p>
          </p:txBody>
        </p:sp>
      </p:grpSp>
      <p:sp>
        <p:nvSpPr>
          <p:cNvPr id="100" name="Rectangle 99"/>
          <p:cNvSpPr/>
          <p:nvPr/>
        </p:nvSpPr>
        <p:spPr>
          <a:xfrm>
            <a:off x="3140770" y="5049716"/>
            <a:ext cx="2402206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1.1.2.1.1 </a:t>
            </a:r>
            <a:r>
              <a:rPr lang="en-US" sz="1200" dirty="0">
                <a:solidFill>
                  <a:schemeClr val="tx1"/>
                </a:solidFill>
              </a:rPr>
              <a:t>Systems Integration and Requirements Management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941612" y="4476253"/>
            <a:ext cx="1983901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 </a:t>
            </a:r>
            <a:r>
              <a:rPr lang="en-US" sz="1200" dirty="0">
                <a:solidFill>
                  <a:schemeClr val="tx1"/>
                </a:solidFill>
              </a:rPr>
              <a:t>B61 LEP Dev &amp; Prod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430268" y="3902789"/>
            <a:ext cx="1621388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 smtClean="0">
                <a:solidFill>
                  <a:schemeClr val="tx1"/>
                </a:solidFill>
              </a:rPr>
              <a:t>1.1.2 </a:t>
            </a:r>
            <a:r>
              <a:rPr lang="en-US" sz="1050" dirty="0">
                <a:solidFill>
                  <a:schemeClr val="tx1"/>
                </a:solidFill>
              </a:rPr>
              <a:t>Life Extension Work and other Major Alterations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2596323" y="3329326"/>
            <a:ext cx="807694" cy="403847"/>
            <a:chOff x="1467258" y="2147576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4" name="Rectangle 103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05" name="Rectangle 104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1B.2</a:t>
              </a:r>
              <a:endParaRPr lang="en-US" sz="1400" dirty="0"/>
            </a:p>
          </p:txBody>
        </p:sp>
      </p:grpSp>
      <p:sp>
        <p:nvSpPr>
          <p:cNvPr id="106" name="Rectangle 105"/>
          <p:cNvSpPr/>
          <p:nvPr/>
        </p:nvSpPr>
        <p:spPr>
          <a:xfrm>
            <a:off x="2596323" y="3329326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1.1 Directed Stockpile Work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2107668" y="2755862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>
                <a:solidFill>
                  <a:schemeClr val="tx1"/>
                </a:solidFill>
              </a:rPr>
              <a:t>1.0 Defense Programs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2739689" y="2182399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US" sz="1200" dirty="0" smtClean="0">
                <a:solidFill>
                  <a:schemeClr val="tx1"/>
                </a:solidFill>
              </a:rPr>
              <a:t>Nuclear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US" sz="1200" dirty="0" smtClean="0">
                <a:solidFill>
                  <a:schemeClr val="tx1"/>
                </a:solidFill>
              </a:rPr>
              <a:t>Security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521666" y="1608936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DOE</a:t>
            </a:r>
            <a:endParaRPr lang="en-US" sz="1400" kern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536657" y="5547997"/>
            <a:ext cx="2402206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1.1.2.1.1.3 Advanced Systems Testing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1" name="Straight Connector 13"/>
          <p:cNvSpPr/>
          <p:nvPr/>
        </p:nvSpPr>
        <p:spPr>
          <a:xfrm>
            <a:off x="3397359" y="5472801"/>
            <a:ext cx="192427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2" name="Rectangle 111"/>
          <p:cNvSpPr/>
          <p:nvPr/>
        </p:nvSpPr>
        <p:spPr>
          <a:xfrm>
            <a:off x="3760080" y="6028883"/>
            <a:ext cx="2756129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1.1.2.1.1.3.1 Yield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3" name="Straight Connector 13"/>
          <p:cNvSpPr/>
          <p:nvPr/>
        </p:nvSpPr>
        <p:spPr>
          <a:xfrm>
            <a:off x="3620783" y="5953687"/>
            <a:ext cx="192427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7" name="Group 116"/>
          <p:cNvGrpSpPr/>
          <p:nvPr/>
        </p:nvGrpSpPr>
        <p:grpSpPr>
          <a:xfrm>
            <a:off x="911401" y="4422406"/>
            <a:ext cx="1215292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8" name="Rectangle 117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19" name="Rectangle 118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1.1.1.2 Ignition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185107" y="4944842"/>
            <a:ext cx="1215292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1" name="Rectangle 120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22" name="Rectangle 121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1.1.1.2.3 </a:t>
              </a:r>
              <a:r>
                <a:rPr lang="en-US" sz="1000" dirty="0">
                  <a:solidFill>
                    <a:schemeClr val="tx1"/>
                  </a:solidFill>
                </a:rPr>
                <a:t>Ignition &amp; HEDWP Platform Development</a:t>
              </a:r>
            </a:p>
          </p:txBody>
        </p:sp>
      </p:grpSp>
      <p:cxnSp>
        <p:nvCxnSpPr>
          <p:cNvPr id="16" name="Elbow Connector 15"/>
          <p:cNvCxnSpPr>
            <a:stCxn id="106" idx="2"/>
            <a:endCxn id="116" idx="0"/>
          </p:cNvCxnSpPr>
          <p:nvPr/>
        </p:nvCxnSpPr>
        <p:spPr>
          <a:xfrm rot="5400000">
            <a:off x="2196087" y="3098666"/>
            <a:ext cx="169577" cy="1438591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endCxn id="119" idx="1"/>
          </p:cNvCxnSpPr>
          <p:nvPr/>
        </p:nvCxnSpPr>
        <p:spPr>
          <a:xfrm rot="16200000" flipH="1">
            <a:off x="666822" y="4379750"/>
            <a:ext cx="371541" cy="117618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/>
          <p:cNvCxnSpPr>
            <a:endCxn id="122" idx="1"/>
          </p:cNvCxnSpPr>
          <p:nvPr/>
        </p:nvCxnSpPr>
        <p:spPr>
          <a:xfrm rot="16200000" flipH="1">
            <a:off x="966042" y="4927701"/>
            <a:ext cx="320512" cy="117617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6" name="Group 125"/>
          <p:cNvGrpSpPr/>
          <p:nvPr/>
        </p:nvGrpSpPr>
        <p:grpSpPr>
          <a:xfrm>
            <a:off x="1332695" y="5541651"/>
            <a:ext cx="1215292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7" name="Rectangle 126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  <a:prstDash val="dash"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28" name="Rectangle 127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  <a:prstDash val="dash"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1.1.1.2.3.1 </a:t>
              </a:r>
              <a:r>
                <a:rPr lang="en-US" sz="1000" dirty="0">
                  <a:solidFill>
                    <a:schemeClr val="tx1"/>
                  </a:solidFill>
                </a:rPr>
                <a:t>Ignition &amp; HEDWP Experiment Execution</a:t>
              </a:r>
            </a:p>
          </p:txBody>
        </p:sp>
      </p:grpSp>
      <p:cxnSp>
        <p:nvCxnSpPr>
          <p:cNvPr id="129" name="Elbow Connector 128"/>
          <p:cNvCxnSpPr>
            <a:endCxn id="128" idx="1"/>
          </p:cNvCxnSpPr>
          <p:nvPr/>
        </p:nvCxnSpPr>
        <p:spPr>
          <a:xfrm rot="16200000" flipH="1">
            <a:off x="1119084" y="5529963"/>
            <a:ext cx="395911" cy="31311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33" name="Group 132"/>
          <p:cNvGrpSpPr/>
          <p:nvPr/>
        </p:nvGrpSpPr>
        <p:grpSpPr>
          <a:xfrm>
            <a:off x="1114691" y="6087360"/>
            <a:ext cx="899844" cy="403847"/>
            <a:chOff x="489947" y="2147576"/>
            <a:chExt cx="807694" cy="4038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4" name="Rectangle 133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35" name="Rectangle 134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bg2">
                  <a:lumMod val="75000"/>
                </a:schemeClr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IT CPIC Works Scope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2249403" y="6087360"/>
            <a:ext cx="899844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7" name="Rectangle 136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38" name="Rectangle 137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General Work Scope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14" name="Group 113"/>
          <p:cNvGrpSpPr/>
          <p:nvPr/>
        </p:nvGrpSpPr>
        <p:grpSpPr>
          <a:xfrm>
            <a:off x="722759" y="3902750"/>
            <a:ext cx="1677640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5" name="Rectangle 114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16" name="Rectangle 115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1.1.1 </a:t>
              </a:r>
              <a:r>
                <a:rPr lang="en-US" sz="1000" dirty="0">
                  <a:solidFill>
                    <a:schemeClr val="tx1"/>
                  </a:solidFill>
                </a:rPr>
                <a:t>Inertial Confinement Fusion Ignition &amp; High Yield Campaign</a:t>
              </a:r>
            </a:p>
          </p:txBody>
        </p:sp>
      </p:grpSp>
      <p:cxnSp>
        <p:nvCxnSpPr>
          <p:cNvPr id="142" name="Elbow Connector 141"/>
          <p:cNvCxnSpPr>
            <a:stCxn id="128" idx="2"/>
            <a:endCxn id="135" idx="0"/>
          </p:cNvCxnSpPr>
          <p:nvPr/>
        </p:nvCxnSpPr>
        <p:spPr>
          <a:xfrm rot="5400000">
            <a:off x="1681546" y="5828565"/>
            <a:ext cx="141862" cy="375728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/>
          <p:cNvCxnSpPr>
            <a:endCxn id="138" idx="0"/>
          </p:cNvCxnSpPr>
          <p:nvPr/>
        </p:nvCxnSpPr>
        <p:spPr>
          <a:xfrm>
            <a:off x="2091268" y="6016429"/>
            <a:ext cx="608057" cy="70931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9" name="Flowchart: Multidocument 148"/>
          <p:cNvSpPr>
            <a:spLocks noChangeAspect="1"/>
          </p:cNvSpPr>
          <p:nvPr/>
        </p:nvSpPr>
        <p:spPr>
          <a:xfrm>
            <a:off x="84053" y="5996085"/>
            <a:ext cx="827349" cy="591983"/>
          </a:xfrm>
          <a:prstGeom prst="flowChartMultidocument">
            <a:avLst/>
          </a:prstGeom>
          <a:solidFill>
            <a:schemeClr val="bg1"/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Exhibit 300/53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51" name="Straight Connector 150"/>
          <p:cNvCxnSpPr>
            <a:stCxn id="135" idx="1"/>
            <a:endCxn id="149" idx="3"/>
          </p:cNvCxnSpPr>
          <p:nvPr/>
        </p:nvCxnSpPr>
        <p:spPr>
          <a:xfrm flipH="1">
            <a:off x="911402" y="6289284"/>
            <a:ext cx="203289" cy="279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133164" y="4355932"/>
            <a:ext cx="8575829" cy="0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6089636" y="3941762"/>
            <a:ext cx="2505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 Federal Financials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6462911" y="4370747"/>
            <a:ext cx="1759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Primavera (PPM)</a:t>
            </a:r>
            <a:endParaRPr lang="en-US" dirty="0"/>
          </a:p>
        </p:txBody>
      </p:sp>
      <p:grpSp>
        <p:nvGrpSpPr>
          <p:cNvPr id="156" name="Group 155"/>
          <p:cNvGrpSpPr/>
          <p:nvPr/>
        </p:nvGrpSpPr>
        <p:grpSpPr>
          <a:xfrm>
            <a:off x="6693989" y="5182351"/>
            <a:ext cx="807694" cy="305680"/>
            <a:chOff x="6353812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7" name="Rectangle 156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58" name="Rectangle 157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>
                  <a:solidFill>
                    <a:schemeClr val="tx1"/>
                  </a:solidFill>
                </a:rPr>
                <a:t>Sandia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6693989" y="5664244"/>
            <a:ext cx="807694" cy="305680"/>
            <a:chOff x="6353812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0" name="Rectangle 159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61" name="Rectangle 160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>
                  <a:solidFill>
                    <a:schemeClr val="tx1"/>
                  </a:solidFill>
                </a:rPr>
                <a:t>Los Alamos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6684067" y="4750134"/>
            <a:ext cx="807694" cy="305680"/>
            <a:chOff x="6353812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3" name="Rectangle 162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64" name="Rectangle 163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>
                  <a:solidFill>
                    <a:schemeClr val="tx1"/>
                  </a:solidFill>
                </a:rPr>
                <a:t>Kansas City Plant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5711980" y="4955065"/>
            <a:ext cx="750931" cy="585882"/>
            <a:chOff x="6353812" y="2147576"/>
            <a:chExt cx="807694" cy="4038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6" name="Rectangle 165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67" name="Rectangle 166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 smtClean="0">
                  <a:solidFill>
                    <a:schemeClr val="tx1"/>
                  </a:solidFill>
                </a:rPr>
                <a:t>1.1.2.1.1.2.1 Radar System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7655650" y="5664244"/>
            <a:ext cx="1314435" cy="305680"/>
            <a:chOff x="6353812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9" name="Rectangle 168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70" name="Rectangle 169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 smtClean="0">
                  <a:solidFill>
                    <a:schemeClr val="tx1"/>
                  </a:solidFill>
                </a:rPr>
                <a:t>1.1.2.1.1.2.1.3 Radar Antenna 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7655650" y="5182351"/>
            <a:ext cx="1314435" cy="305680"/>
            <a:chOff x="6353812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2" name="Rectangle 171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73" name="Rectangle 172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 smtClean="0">
                  <a:solidFill>
                    <a:schemeClr val="tx1"/>
                  </a:solidFill>
                </a:rPr>
                <a:t>1.1.2.1.1.2.1.2 Pre-Flight System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7655650" y="4750134"/>
            <a:ext cx="1314435" cy="305680"/>
            <a:chOff x="6353812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5" name="Rectangle 174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76" name="Rectangle 175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 smtClean="0">
                  <a:solidFill>
                    <a:schemeClr val="tx1"/>
                  </a:solidFill>
                </a:rPr>
                <a:t>1.1.2.1.1.2.1.1 Impact Sensor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78" name="Straight Connector 177"/>
          <p:cNvCxnSpPr>
            <a:stCxn id="100" idx="3"/>
            <a:endCxn id="167" idx="1"/>
          </p:cNvCxnSpPr>
          <p:nvPr/>
        </p:nvCxnSpPr>
        <p:spPr>
          <a:xfrm flipV="1">
            <a:off x="5542976" y="5248006"/>
            <a:ext cx="169004" cy="363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Elbow Connector 179"/>
          <p:cNvCxnSpPr>
            <a:stCxn id="167" idx="3"/>
            <a:endCxn id="164" idx="1"/>
          </p:cNvCxnSpPr>
          <p:nvPr/>
        </p:nvCxnSpPr>
        <p:spPr>
          <a:xfrm flipV="1">
            <a:off x="6462911" y="4902974"/>
            <a:ext cx="221156" cy="345032"/>
          </a:xfrm>
          <a:prstGeom prst="bentConnector3">
            <a:avLst>
              <a:gd name="adj1" fmla="val 29929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Elbow Connector 180"/>
          <p:cNvCxnSpPr>
            <a:endCxn id="157" idx="1"/>
          </p:cNvCxnSpPr>
          <p:nvPr/>
        </p:nvCxnSpPr>
        <p:spPr>
          <a:xfrm>
            <a:off x="6516209" y="5251640"/>
            <a:ext cx="177780" cy="83551"/>
          </a:xfrm>
          <a:prstGeom prst="bentConnector3">
            <a:avLst>
              <a:gd name="adj1" fmla="val 5057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Elbow Connector 183"/>
          <p:cNvCxnSpPr>
            <a:endCxn id="160" idx="1"/>
          </p:cNvCxnSpPr>
          <p:nvPr/>
        </p:nvCxnSpPr>
        <p:spPr>
          <a:xfrm rot="16200000" flipH="1">
            <a:off x="6322377" y="5445472"/>
            <a:ext cx="565444" cy="177780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>
            <a:stCxn id="164" idx="3"/>
            <a:endCxn id="176" idx="1"/>
          </p:cNvCxnSpPr>
          <p:nvPr/>
        </p:nvCxnSpPr>
        <p:spPr>
          <a:xfrm>
            <a:off x="7491761" y="4902974"/>
            <a:ext cx="163889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>
            <a:stCxn id="158" idx="3"/>
            <a:endCxn id="173" idx="1"/>
          </p:cNvCxnSpPr>
          <p:nvPr/>
        </p:nvCxnSpPr>
        <p:spPr>
          <a:xfrm>
            <a:off x="7501683" y="5335191"/>
            <a:ext cx="1539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>
            <a:endCxn id="170" idx="1"/>
          </p:cNvCxnSpPr>
          <p:nvPr/>
        </p:nvCxnSpPr>
        <p:spPr>
          <a:xfrm>
            <a:off x="7501683" y="5817084"/>
            <a:ext cx="153967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647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1"/>
          <p:cNvSpPr txBox="1">
            <a:spLocks/>
          </p:cNvSpPr>
          <p:nvPr/>
        </p:nvSpPr>
        <p:spPr>
          <a:xfrm>
            <a:off x="457200" y="324774"/>
            <a:ext cx="6486182" cy="49409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The Integrated Solution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54298" y="2057075"/>
            <a:ext cx="7029074" cy="4635574"/>
          </a:xfrm>
          <a:prstGeom prst="rect">
            <a:avLst/>
          </a:prstGeom>
        </p:spPr>
      </p:pic>
      <p:sp>
        <p:nvSpPr>
          <p:cNvPr id="51" name="TextBox 50"/>
          <p:cNvSpPr txBox="1">
            <a:spLocks noChangeArrowheads="1"/>
          </p:cNvSpPr>
          <p:nvPr/>
        </p:nvSpPr>
        <p:spPr bwMode="auto">
          <a:xfrm>
            <a:off x="457200" y="1012825"/>
            <a:ext cx="8107362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sz="2000" b="1" dirty="0">
                <a:latin typeface="Calibri" charset="0"/>
                <a:ea typeface="MS PGothic" charset="0"/>
                <a:cs typeface="MS PGothic" charset="0"/>
              </a:rPr>
              <a:t>Integrated data from the labs and plants provides transparency into how priorities are executed, ensures efforts are not duplicated, and identifies the true cost of DP programs through </a:t>
            </a:r>
            <a:r>
              <a:rPr lang="en-US" sz="2000" b="1" dirty="0" smtClean="0">
                <a:latin typeface="Calibri" charset="0"/>
                <a:ea typeface="MS PGothic" charset="0"/>
                <a:cs typeface="MS PGothic" charset="0"/>
              </a:rPr>
              <a:t>dependencies.</a:t>
            </a:r>
            <a:endParaRPr lang="en-US" sz="2000" b="1" dirty="0">
              <a:latin typeface="Calibri" charset="0"/>
              <a:ea typeface="MS PGothic" charset="0"/>
              <a:cs typeface="MS PGothic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151573" y="4244057"/>
            <a:ext cx="62388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300’s/53’s</a:t>
            </a:r>
            <a:endParaRPr lang="en-US" sz="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25914" y="4046369"/>
            <a:ext cx="117692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b="1" dirty="0" smtClean="0"/>
              <a:t>WBS/Project Schedules</a:t>
            </a: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69374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12</a:t>
            </a:fld>
            <a:endParaRPr lang="en-US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194047" y="2538932"/>
            <a:ext cx="6032377" cy="1138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4800" dirty="0" smtClean="0">
                <a:latin typeface="Calibri" charset="0"/>
                <a:ea typeface="MS PGothic" charset="0"/>
                <a:cs typeface="MS PGothic" charset="0"/>
              </a:rPr>
              <a:t>Questions?</a:t>
            </a:r>
            <a:endParaRPr lang="en-US" sz="4800" dirty="0" smtClean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2000" kern="1200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31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 Appsential,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2</a:t>
            </a:fld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1105270" y="1242782"/>
            <a:ext cx="6032377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libri" charset="0"/>
                <a:ea typeface="MS PGothic" charset="0"/>
                <a:cs typeface="MS PGothic" charset="0"/>
              </a:rPr>
              <a:t>Who We Are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>
              <a:latin typeface="Calibri" charset="0"/>
              <a:ea typeface="MS PGothic" charset="0"/>
              <a:cs typeface="MS PGothic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latin typeface="Calibri" charset="0"/>
                <a:ea typeface="MS PGothic" charset="0"/>
                <a:cs typeface="MS PGothic" charset="0"/>
              </a:rPr>
              <a:t>DOE/NNSA </a:t>
            </a:r>
            <a:r>
              <a:rPr lang="en-US" sz="2000" kern="1200" dirty="0" smtClean="0">
                <a:latin typeface="Calibri" charset="0"/>
                <a:ea typeface="MS PGothic" charset="0"/>
                <a:cs typeface="MS PGothic" charset="0"/>
              </a:rPr>
              <a:t>Background</a:t>
            </a:r>
          </a:p>
          <a:p>
            <a:pPr marL="457200" indent="-457200">
              <a:buFont typeface="+mj-lt"/>
              <a:buAutoNum type="arabicPeriod"/>
            </a:pPr>
            <a:endParaRPr lang="en-US" sz="2000" dirty="0" smtClean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Planning</a:t>
            </a:r>
            <a:r>
              <a:rPr lang="en-US" sz="2000" dirty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, Programming, Budgeting &amp; </a:t>
            </a: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Evaluation (PPB&amp;E)</a:t>
            </a:r>
            <a:endParaRPr lang="en-US" sz="2000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  <a:p>
            <a:pPr marL="457200" indent="-457200">
              <a:buFont typeface="+mj-lt"/>
              <a:buAutoNum type="arabicPeriod"/>
            </a:pPr>
            <a:endParaRPr lang="en-US" sz="2000" kern="1200" dirty="0" smtClean="0">
              <a:latin typeface="Calibri" charset="0"/>
              <a:ea typeface="MS PGothic" charset="0"/>
              <a:cs typeface="MS PGothic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Tying the Mission/Goals to the </a:t>
            </a:r>
            <a:r>
              <a:rPr lang="en-US" sz="2000" dirty="0" smtClean="0"/>
              <a:t>Work Scope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kern="1200" dirty="0" smtClean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Priorities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kern="1200" dirty="0" smtClean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Dependencies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Duplication</a:t>
            </a:r>
          </a:p>
          <a:p>
            <a:pPr marL="1371600" lvl="2" indent="-45720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Value</a:t>
            </a:r>
          </a:p>
          <a:p>
            <a:endParaRPr lang="en-US" sz="2000" dirty="0" smtClean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sz="2000" dirty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IT CPIC (300’s/53’s)</a:t>
            </a:r>
          </a:p>
          <a:p>
            <a:pPr marL="457200" indent="-457200">
              <a:buFont typeface="+mj-lt"/>
              <a:buAutoNum type="arabicPeriod" startAt="4"/>
            </a:pPr>
            <a:endParaRPr lang="en-US" sz="2000" dirty="0" smtClean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  <a:p>
            <a:pPr marL="457200" indent="-457200">
              <a:buFont typeface="+mj-lt"/>
              <a:buAutoNum type="arabicPeriod" startAt="4"/>
            </a:pPr>
            <a:r>
              <a:rPr lang="en-US" sz="2000" dirty="0" smtClean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An Integrated Solution</a:t>
            </a:r>
          </a:p>
          <a:p>
            <a:pPr marL="457200" indent="-457200">
              <a:buFont typeface="+mj-lt"/>
              <a:buAutoNum type="arabicPeriod" startAt="4"/>
            </a:pPr>
            <a:endParaRPr lang="en-US" sz="2000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  <a:p>
            <a:endParaRPr lang="en-US" sz="2000" dirty="0" smtClean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1000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2014 Appsential, All Rights Reserved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3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17571" y="2974685"/>
            <a:ext cx="7150608" cy="2695651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006347" y="982176"/>
            <a:ext cx="67736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t"/>
            <a:r>
              <a:rPr lang="en-US" dirty="0" err="1" smtClean="0"/>
              <a:t>Appsential</a:t>
            </a:r>
            <a:r>
              <a:rPr lang="en-US" dirty="0" smtClean="0"/>
              <a:t> </a:t>
            </a:r>
            <a:r>
              <a:rPr lang="en-US" dirty="0"/>
              <a:t>is a customer focused management and IT solutions small business – delivering process driven, repeatable solutions. </a:t>
            </a:r>
            <a:r>
              <a:rPr lang="en-US" dirty="0" err="1"/>
              <a:t>Appsential</a:t>
            </a:r>
            <a:r>
              <a:rPr lang="en-US" dirty="0"/>
              <a:t> supports all key mission critical business systems at the Department of Energy (DOE) including Oracle: Federal Financials (EBS), Web Center Suite, Fusion, Business Intelligence, Data Warehouse, as well as Primavera P6 and Portfolio Management.</a:t>
            </a:r>
            <a:endParaRPr lang="en-US" dirty="0">
              <a:effectLst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324774"/>
            <a:ext cx="6486182" cy="49409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Who We 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885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DOE/NNSA Background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 Appsential,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4</a:t>
            </a:fld>
            <a:endParaRPr lang="en-US"/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457200" y="1122009"/>
            <a:ext cx="810736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sz="2000" dirty="0" smtClean="0">
                <a:latin typeface="Calibri" charset="0"/>
                <a:ea typeface="MS PGothic" charset="0"/>
                <a:cs typeface="MS PGothic" charset="0"/>
              </a:rPr>
              <a:t>NNSA Defense Programs manages a diverse portfolio of programs and projects supported by a network of national labs and production plants.</a:t>
            </a:r>
            <a:endParaRPr lang="en-US" sz="2000" kern="1200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61437" y="2496725"/>
            <a:ext cx="29718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Solve Problems </a:t>
            </a:r>
            <a:r>
              <a:rPr lang="en-US" sz="1400" dirty="0" smtClean="0"/>
              <a:t>in science, energy, and national security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Provide Capabilities</a:t>
            </a:r>
            <a:r>
              <a:rPr lang="en-US" sz="1400" dirty="0" smtClean="0"/>
              <a:t> essential </a:t>
            </a:r>
            <a:r>
              <a:rPr lang="en-US" sz="1400" dirty="0"/>
              <a:t>to our nation’s continued science and technology </a:t>
            </a:r>
            <a:r>
              <a:rPr lang="en-US" sz="1400" dirty="0" smtClean="0"/>
              <a:t>primacy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Operate Infrastructure </a:t>
            </a:r>
            <a:r>
              <a:rPr lang="en-US" sz="1400" dirty="0" smtClean="0"/>
              <a:t>that </a:t>
            </a:r>
            <a:r>
              <a:rPr lang="en-US" sz="1400" dirty="0"/>
              <a:t>serve tens </a:t>
            </a:r>
            <a:r>
              <a:rPr lang="en-US" sz="1400" dirty="0" smtClean="0"/>
              <a:t>of </a:t>
            </a:r>
            <a:r>
              <a:rPr lang="en-US" sz="1400" dirty="0"/>
              <a:t>thousands of scientists </a:t>
            </a:r>
            <a:r>
              <a:rPr lang="en-US" sz="1400" dirty="0" smtClean="0"/>
              <a:t>collaborating </a:t>
            </a:r>
            <a:r>
              <a:rPr lang="en-US" sz="1400" dirty="0"/>
              <a:t>on solutions to </a:t>
            </a:r>
            <a:r>
              <a:rPr lang="en-US" sz="1400" dirty="0" smtClean="0"/>
              <a:t>pressing </a:t>
            </a:r>
            <a:r>
              <a:rPr lang="en-US" sz="1400" dirty="0"/>
              <a:t>and complex problems. 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Promote </a:t>
            </a:r>
            <a:r>
              <a:rPr lang="en-US" sz="1400" b="1" dirty="0"/>
              <a:t>innovation </a:t>
            </a:r>
            <a:r>
              <a:rPr lang="en-US" sz="1400" dirty="0"/>
              <a:t>that advances U.S. economic competitiveness and contributes to </a:t>
            </a:r>
            <a:r>
              <a:rPr lang="en-US" sz="1400" dirty="0" smtClean="0"/>
              <a:t>prosperity</a:t>
            </a:r>
            <a:r>
              <a:rPr lang="en-US" sz="1400" dirty="0"/>
              <a:t>. </a:t>
            </a:r>
            <a:endParaRPr lang="en-US" sz="14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b="1" dirty="0" smtClean="0"/>
              <a:t>Manufacture </a:t>
            </a:r>
            <a:r>
              <a:rPr lang="en-US" sz="1400" b="1" dirty="0"/>
              <a:t>components </a:t>
            </a:r>
            <a:r>
              <a:rPr lang="en-US" sz="1400" dirty="0"/>
              <a:t>required to maintain the U.S. weapons stockpile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88885" y="1967997"/>
            <a:ext cx="5753100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2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Planning, Programming, Budgeting and Evaluation (PPB&amp;E)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 Appsential,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5</a:t>
            </a:fld>
            <a:endParaRPr lang="en-US"/>
          </a:p>
        </p:txBody>
      </p:sp>
      <p:sp>
        <p:nvSpPr>
          <p:cNvPr id="10" name="Rounded Rectangle 9"/>
          <p:cNvSpPr/>
          <p:nvPr/>
        </p:nvSpPr>
        <p:spPr>
          <a:xfrm>
            <a:off x="6019800" y="1676400"/>
            <a:ext cx="29718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/>
          <a:lstStyle/>
          <a:p>
            <a:pPr marL="406400" indent="-114300" algn="r"/>
            <a:endParaRPr lang="en-US" sz="1100" dirty="0" smtClean="0"/>
          </a:p>
          <a:p>
            <a:pPr marL="406400" indent="-114300">
              <a:buFont typeface="Arial" pitchFamily="34" charset="0"/>
              <a:buChar char="•"/>
            </a:pPr>
            <a:r>
              <a:rPr lang="en-US" sz="1400" dirty="0" smtClean="0"/>
              <a:t>Fiscally CONSTRAINED</a:t>
            </a:r>
          </a:p>
          <a:p>
            <a:pPr marL="406400" indent="-114300">
              <a:buFont typeface="Arial" pitchFamily="34" charset="0"/>
              <a:buChar char="•"/>
            </a:pPr>
            <a:r>
              <a:rPr lang="en-US" sz="1400" dirty="0" smtClean="0"/>
              <a:t>Identifies emerging requirements</a:t>
            </a:r>
          </a:p>
          <a:p>
            <a:pPr marL="406400" lvl="0" indent="-114300">
              <a:buFont typeface="Arial" pitchFamily="34" charset="0"/>
              <a:buChar char="•"/>
            </a:pPr>
            <a:r>
              <a:rPr lang="en-US" sz="1400" dirty="0" smtClean="0"/>
              <a:t>Re-balance based on competing requirements</a:t>
            </a:r>
            <a:endParaRPr lang="en-US" sz="1400" dirty="0"/>
          </a:p>
        </p:txBody>
      </p:sp>
      <p:sp>
        <p:nvSpPr>
          <p:cNvPr id="11" name="Rounded Rectangle 10"/>
          <p:cNvSpPr/>
          <p:nvPr/>
        </p:nvSpPr>
        <p:spPr>
          <a:xfrm>
            <a:off x="152400" y="4724400"/>
            <a:ext cx="3048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100" dirty="0" smtClean="0"/>
          </a:p>
          <a:p>
            <a:pPr lvl="0">
              <a:buFont typeface="Arial" pitchFamily="34" charset="0"/>
              <a:buChar char="•"/>
            </a:pPr>
            <a:r>
              <a:rPr lang="en-US" sz="1400" dirty="0" smtClean="0"/>
              <a:t>Administrator/Secretary Reviews</a:t>
            </a:r>
          </a:p>
          <a:p>
            <a:pPr lvl="0">
              <a:buFont typeface="Arial" pitchFamily="34" charset="0"/>
              <a:buChar char="•"/>
            </a:pPr>
            <a:r>
              <a:rPr lang="en-US" sz="1400" dirty="0" smtClean="0"/>
              <a:t>OMB Reviews</a:t>
            </a:r>
          </a:p>
          <a:p>
            <a:pPr lvl="0">
              <a:buFont typeface="Arial" pitchFamily="34" charset="0"/>
              <a:buChar char="•"/>
            </a:pPr>
            <a:r>
              <a:rPr lang="en-US" sz="1400" dirty="0" smtClean="0"/>
              <a:t>Technical Reviews</a:t>
            </a:r>
            <a:endParaRPr lang="en-US" sz="1400" dirty="0"/>
          </a:p>
        </p:txBody>
      </p:sp>
      <p:sp>
        <p:nvSpPr>
          <p:cNvPr id="12" name="Rounded Rectangle 11"/>
          <p:cNvSpPr/>
          <p:nvPr/>
        </p:nvSpPr>
        <p:spPr>
          <a:xfrm>
            <a:off x="152400" y="1676400"/>
            <a:ext cx="29718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endParaRPr lang="en-US" sz="1100" dirty="0" smtClean="0">
              <a:latin typeface="Arial Narrow" panose="020B0606020202030204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Fiscally UNCONSTRAINED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Defines high level scope</a:t>
            </a:r>
          </a:p>
          <a:p>
            <a:pPr>
              <a:buFont typeface="Arial" pitchFamily="34" charset="0"/>
              <a:buChar char="•"/>
            </a:pPr>
            <a:r>
              <a:rPr lang="en-US" sz="1400" dirty="0" smtClean="0"/>
              <a:t>Identifies Priorities</a:t>
            </a:r>
            <a:endParaRPr lang="en-US" sz="1400" dirty="0"/>
          </a:p>
        </p:txBody>
      </p:sp>
      <p:sp>
        <p:nvSpPr>
          <p:cNvPr id="13" name="Rounded Rectangle 12"/>
          <p:cNvSpPr/>
          <p:nvPr/>
        </p:nvSpPr>
        <p:spPr>
          <a:xfrm>
            <a:off x="5943600" y="4724400"/>
            <a:ext cx="3048000" cy="1600200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endParaRPr lang="en-US" sz="1100" dirty="0" smtClean="0"/>
          </a:p>
          <a:p>
            <a:pPr marL="406400" lvl="0" indent="-114300">
              <a:buFont typeface="Arial" pitchFamily="34" charset="0"/>
              <a:buChar char="•"/>
            </a:pPr>
            <a:r>
              <a:rPr lang="en-US" sz="1400" dirty="0" smtClean="0"/>
              <a:t>Finalize after OMB pass back and  prioritization</a:t>
            </a:r>
          </a:p>
          <a:p>
            <a:pPr marL="292100" lvl="0">
              <a:buFont typeface="Arial" pitchFamily="34" charset="0"/>
              <a:buChar char="•"/>
            </a:pPr>
            <a:r>
              <a:rPr lang="en-US" sz="1400" dirty="0" smtClean="0"/>
              <a:t>Run budget scenarios</a:t>
            </a:r>
          </a:p>
          <a:p>
            <a:pPr marL="292100" lvl="0">
              <a:buFont typeface="Arial" pitchFamily="34" charset="0"/>
              <a:buChar char="•"/>
            </a:pPr>
            <a:r>
              <a:rPr lang="en-US" sz="1400" dirty="0" smtClean="0"/>
              <a:t>Prepare Congressional Justification </a:t>
            </a:r>
            <a:endParaRPr lang="en-US" sz="1400" dirty="0"/>
          </a:p>
        </p:txBody>
      </p:sp>
      <p:graphicFrame>
        <p:nvGraphicFramePr>
          <p:cNvPr id="14" name="Content Placeholder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234056"/>
              </p:ext>
            </p:extLst>
          </p:nvPr>
        </p:nvGraphicFramePr>
        <p:xfrm>
          <a:off x="383875" y="1731962"/>
          <a:ext cx="8229600" cy="45164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extBox 14"/>
          <p:cNvSpPr txBox="1"/>
          <p:nvPr/>
        </p:nvSpPr>
        <p:spPr>
          <a:xfrm rot="19422024">
            <a:off x="2578423" y="2309708"/>
            <a:ext cx="1600200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PLAN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 rot="1954721">
            <a:off x="4470038" y="2290747"/>
            <a:ext cx="1905000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PROGRAM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 rot="1695803">
            <a:off x="2979742" y="5431400"/>
            <a:ext cx="1600200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EVALUATE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 rot="19720769">
            <a:off x="4534741" y="5339834"/>
            <a:ext cx="1828800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BUDGET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05967" y="3027899"/>
            <a:ext cx="1256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Vision:</a:t>
            </a:r>
          </a:p>
          <a:p>
            <a:r>
              <a:rPr lang="en-US" sz="1400" i="1" dirty="0" smtClean="0"/>
              <a:t>WHAT needs to get done</a:t>
            </a:r>
            <a:endParaRPr lang="en-US" sz="1400" i="1" dirty="0"/>
          </a:p>
        </p:txBody>
      </p:sp>
      <p:sp>
        <p:nvSpPr>
          <p:cNvPr id="20" name="TextBox 19"/>
          <p:cNvSpPr txBox="1"/>
          <p:nvPr/>
        </p:nvSpPr>
        <p:spPr>
          <a:xfrm>
            <a:off x="5220567" y="3048000"/>
            <a:ext cx="1256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Reality:</a:t>
            </a:r>
          </a:p>
          <a:p>
            <a:r>
              <a:rPr lang="en-US" sz="1400" i="1" dirty="0" smtClean="0"/>
              <a:t>HOW it will get done</a:t>
            </a:r>
            <a:endParaRPr lang="en-US" sz="1400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5151455" y="4042358"/>
            <a:ext cx="1256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Justification/</a:t>
            </a:r>
          </a:p>
          <a:p>
            <a:r>
              <a:rPr lang="en-US" sz="1400" b="1" dirty="0" smtClean="0"/>
              <a:t>Distribution:</a:t>
            </a:r>
          </a:p>
          <a:p>
            <a:r>
              <a:rPr lang="en-US" sz="1400" i="1" dirty="0" smtClean="0"/>
              <a:t>WHY its needed.</a:t>
            </a:r>
            <a:endParaRPr lang="en-US" sz="1400" i="1" dirty="0"/>
          </a:p>
        </p:txBody>
      </p:sp>
      <p:sp>
        <p:nvSpPr>
          <p:cNvPr id="22" name="TextBox 21"/>
          <p:cNvSpPr txBox="1"/>
          <p:nvPr/>
        </p:nvSpPr>
        <p:spPr>
          <a:xfrm>
            <a:off x="2705967" y="4023079"/>
            <a:ext cx="1256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Validation:</a:t>
            </a:r>
          </a:p>
          <a:p>
            <a:r>
              <a:rPr lang="en-US" sz="1400" i="1" dirty="0" smtClean="0"/>
              <a:t>Are we ON TRACK</a:t>
            </a:r>
            <a:endParaRPr lang="en-US" sz="1400" i="1" dirty="0"/>
          </a:p>
        </p:txBody>
      </p:sp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7" cstate="print">
            <a:grayscl/>
          </a:blip>
          <a:srcRect/>
          <a:stretch>
            <a:fillRect/>
          </a:stretch>
        </p:blipFill>
        <p:spPr bwMode="auto">
          <a:xfrm>
            <a:off x="409299" y="4081384"/>
            <a:ext cx="654789" cy="6220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5" name="TextBox 24"/>
          <p:cNvSpPr txBox="1"/>
          <p:nvPr/>
        </p:nvSpPr>
        <p:spPr>
          <a:xfrm>
            <a:off x="1005799" y="4207745"/>
            <a:ext cx="13412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BI Reporting</a:t>
            </a:r>
            <a:endParaRPr lang="en-US" dirty="0"/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8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096000" y="1066800"/>
            <a:ext cx="628004" cy="54552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7" name="TextBox 26"/>
          <p:cNvSpPr txBox="1"/>
          <p:nvPr/>
        </p:nvSpPr>
        <p:spPr>
          <a:xfrm>
            <a:off x="6863870" y="1016395"/>
            <a:ext cx="1443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Portfolio </a:t>
            </a:r>
          </a:p>
          <a:p>
            <a:r>
              <a:rPr lang="en-US" dirty="0" smtClean="0"/>
              <a:t>Management</a:t>
            </a:r>
            <a:endParaRPr lang="en-US" dirty="0"/>
          </a:p>
        </p:txBody>
      </p:sp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8" cstate="screen">
            <a:grayscl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91463" y="1066800"/>
            <a:ext cx="628004" cy="54552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</p:pic>
      <p:sp>
        <p:nvSpPr>
          <p:cNvPr id="29" name="TextBox 28"/>
          <p:cNvSpPr txBox="1"/>
          <p:nvPr/>
        </p:nvSpPr>
        <p:spPr>
          <a:xfrm>
            <a:off x="903207" y="1048109"/>
            <a:ext cx="14437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Portfolio </a:t>
            </a:r>
          </a:p>
          <a:p>
            <a:r>
              <a:rPr lang="en-US" dirty="0" smtClean="0"/>
              <a:t>Management</a:t>
            </a:r>
            <a:endParaRPr lang="en-US" dirty="0"/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553200" y="4071676"/>
            <a:ext cx="641469" cy="641469"/>
          </a:xfrm>
          <a:prstGeom prst="rect">
            <a:avLst/>
          </a:prstGeom>
        </p:spPr>
      </p:pic>
      <p:sp>
        <p:nvSpPr>
          <p:cNvPr id="31" name="TextBox 30"/>
          <p:cNvSpPr txBox="1"/>
          <p:nvPr/>
        </p:nvSpPr>
        <p:spPr>
          <a:xfrm>
            <a:off x="7219111" y="4207745"/>
            <a:ext cx="10999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Hyperion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767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343169" y="1596664"/>
            <a:ext cx="6244988" cy="4830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1"/>
          <p:cNvSpPr txBox="1">
            <a:spLocks/>
          </p:cNvSpPr>
          <p:nvPr/>
        </p:nvSpPr>
        <p:spPr>
          <a:xfrm>
            <a:off x="457200" y="324774"/>
            <a:ext cx="6486182" cy="494093"/>
          </a:xfrm>
          <a:prstGeom prst="rect">
            <a:avLst/>
          </a:prstGeom>
        </p:spPr>
        <p:txBody>
          <a:bodyPr/>
          <a:lstStyle>
            <a:lvl1pPr algn="l" defTabSz="4572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Linking the Mission, Goals, and Programs</a:t>
            </a:r>
            <a:endParaRPr lang="en-US" dirty="0"/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457200" y="943205"/>
            <a:ext cx="8107362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None/>
            </a:pPr>
            <a:r>
              <a:rPr lang="en-US" sz="2000" b="1" dirty="0" smtClean="0"/>
              <a:t>Mission goals can be easily linked to programs, projects and activities.</a:t>
            </a:r>
            <a:endParaRPr lang="en-US" sz="2000" b="1" kern="1200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670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Tying the Mission/Goals to the Projects/Activities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 Appsential,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7</a:t>
            </a:fld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5152" y="943205"/>
            <a:ext cx="810736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US" sz="2400" b="1" dirty="0" smtClean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Priorities </a:t>
            </a:r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are easily tracked through the creation of portfolios</a:t>
            </a:r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en-US" sz="2400" b="1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  <a:p>
            <a:pPr>
              <a:buFont typeface="Arial" charset="0"/>
              <a:buNone/>
            </a:pPr>
            <a:endParaRPr lang="en-US" sz="2000" b="1" kern="1200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</p:txBody>
      </p:sp>
      <p:sp>
        <p:nvSpPr>
          <p:cNvPr id="7" name="Straight Connector 3"/>
          <p:cNvSpPr/>
          <p:nvPr/>
        </p:nvSpPr>
        <p:spPr>
          <a:xfrm>
            <a:off x="7361723" y="3159710"/>
            <a:ext cx="121154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Straight Connector 5"/>
          <p:cNvSpPr/>
          <p:nvPr/>
        </p:nvSpPr>
        <p:spPr>
          <a:xfrm>
            <a:off x="6661770" y="2586246"/>
            <a:ext cx="91440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69615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Group 9"/>
          <p:cNvGrpSpPr/>
          <p:nvPr/>
        </p:nvGrpSpPr>
        <p:grpSpPr>
          <a:xfrm>
            <a:off x="5730179" y="2586246"/>
            <a:ext cx="1954621" cy="169615"/>
            <a:chOff x="5591715" y="2923883"/>
            <a:chExt cx="1954621" cy="16961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Straight Connector 4"/>
            <p:cNvSpPr/>
            <p:nvPr/>
          </p:nvSpPr>
          <p:spPr>
            <a:xfrm>
              <a:off x="6569026" y="2923883"/>
              <a:ext cx="977310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807"/>
                  </a:lnTo>
                  <a:lnTo>
                    <a:pt x="977310" y="84807"/>
                  </a:lnTo>
                  <a:lnTo>
                    <a:pt x="977310" y="169615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Straight Connector 6"/>
            <p:cNvSpPr/>
            <p:nvPr/>
          </p:nvSpPr>
          <p:spPr>
            <a:xfrm>
              <a:off x="5591715" y="2923883"/>
              <a:ext cx="977310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77310" y="0"/>
                  </a:moveTo>
                  <a:lnTo>
                    <a:pt x="977310" y="84807"/>
                  </a:lnTo>
                  <a:lnTo>
                    <a:pt x="0" y="84807"/>
                  </a:lnTo>
                  <a:lnTo>
                    <a:pt x="0" y="169615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3" name="Straight Connector 9"/>
          <p:cNvSpPr/>
          <p:nvPr/>
        </p:nvSpPr>
        <p:spPr>
          <a:xfrm>
            <a:off x="3452480" y="3159710"/>
            <a:ext cx="121154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Straight Connector 13"/>
          <p:cNvSpPr/>
          <p:nvPr/>
        </p:nvSpPr>
        <p:spPr>
          <a:xfrm>
            <a:off x="3022382" y="4880100"/>
            <a:ext cx="121154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Straight Connector 14"/>
          <p:cNvSpPr/>
          <p:nvPr/>
        </p:nvSpPr>
        <p:spPr>
          <a:xfrm>
            <a:off x="3345460" y="4306637"/>
            <a:ext cx="488655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8655" y="0"/>
                </a:moveTo>
                <a:lnTo>
                  <a:pt x="488655" y="84807"/>
                </a:lnTo>
                <a:lnTo>
                  <a:pt x="0" y="84807"/>
                </a:lnTo>
                <a:lnTo>
                  <a:pt x="0" y="16961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Straight Connector 15"/>
          <p:cNvSpPr/>
          <p:nvPr/>
        </p:nvSpPr>
        <p:spPr>
          <a:xfrm>
            <a:off x="3000171" y="3733173"/>
            <a:ext cx="833944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4807"/>
                </a:lnTo>
                <a:lnTo>
                  <a:pt x="833944" y="84807"/>
                </a:lnTo>
                <a:lnTo>
                  <a:pt x="833944" y="16961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Straight Connector 18"/>
          <p:cNvSpPr/>
          <p:nvPr/>
        </p:nvSpPr>
        <p:spPr>
          <a:xfrm>
            <a:off x="2511515" y="3159710"/>
            <a:ext cx="488655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4807"/>
                </a:lnTo>
                <a:lnTo>
                  <a:pt x="488655" y="84807"/>
                </a:lnTo>
                <a:lnTo>
                  <a:pt x="488655" y="16961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Straight Connector 20"/>
          <p:cNvSpPr/>
          <p:nvPr/>
        </p:nvSpPr>
        <p:spPr>
          <a:xfrm>
            <a:off x="2511515" y="2586246"/>
            <a:ext cx="632021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32021" y="0"/>
                </a:moveTo>
                <a:lnTo>
                  <a:pt x="632021" y="84807"/>
                </a:lnTo>
                <a:lnTo>
                  <a:pt x="0" y="84807"/>
                </a:lnTo>
                <a:lnTo>
                  <a:pt x="0" y="169615"/>
                </a:lnTo>
              </a:path>
            </a:pathLst>
          </a:cu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8" name="Group 27"/>
          <p:cNvGrpSpPr/>
          <p:nvPr/>
        </p:nvGrpSpPr>
        <p:grpSpPr>
          <a:xfrm>
            <a:off x="1534204" y="2586246"/>
            <a:ext cx="3218664" cy="169615"/>
            <a:chOff x="1395740" y="2923883"/>
            <a:chExt cx="3218664" cy="1696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Straight Connector 10"/>
            <p:cNvSpPr/>
            <p:nvPr/>
          </p:nvSpPr>
          <p:spPr>
            <a:xfrm>
              <a:off x="3005072" y="2923883"/>
              <a:ext cx="632021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807"/>
                  </a:lnTo>
                  <a:lnTo>
                    <a:pt x="632021" y="84807"/>
                  </a:lnTo>
                  <a:lnTo>
                    <a:pt x="632021" y="1696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30" name="Group 29"/>
            <p:cNvGrpSpPr/>
            <p:nvPr/>
          </p:nvGrpSpPr>
          <p:grpSpPr>
            <a:xfrm>
              <a:off x="1395740" y="2923883"/>
              <a:ext cx="3218664" cy="169615"/>
              <a:chOff x="1395740" y="2923883"/>
              <a:chExt cx="3218664" cy="169615"/>
            </a:xfrm>
          </p:grpSpPr>
          <p:sp>
            <p:nvSpPr>
              <p:cNvPr id="31" name="Straight Connector 8"/>
              <p:cNvSpPr/>
              <p:nvPr/>
            </p:nvSpPr>
            <p:spPr>
              <a:xfrm>
                <a:off x="3005072" y="2923883"/>
                <a:ext cx="1609332" cy="169615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84807"/>
                    </a:lnTo>
                    <a:lnTo>
                      <a:pt x="1609332" y="84807"/>
                    </a:lnTo>
                    <a:lnTo>
                      <a:pt x="1609332" y="16961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2" name="Straight Connector 21"/>
              <p:cNvSpPr/>
              <p:nvPr/>
            </p:nvSpPr>
            <p:spPr>
              <a:xfrm>
                <a:off x="1395740" y="2923883"/>
                <a:ext cx="1609332" cy="169615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609332" y="0"/>
                    </a:moveTo>
                    <a:lnTo>
                      <a:pt x="1609332" y="84807"/>
                    </a:lnTo>
                    <a:lnTo>
                      <a:pt x="0" y="84807"/>
                    </a:lnTo>
                    <a:lnTo>
                      <a:pt x="0" y="16961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</p:grpSp>
      <p:grpSp>
        <p:nvGrpSpPr>
          <p:cNvPr id="33" name="Group 32"/>
          <p:cNvGrpSpPr/>
          <p:nvPr/>
        </p:nvGrpSpPr>
        <p:grpSpPr>
          <a:xfrm>
            <a:off x="3143536" y="2012783"/>
            <a:ext cx="3563953" cy="169615"/>
            <a:chOff x="3005072" y="2350420"/>
            <a:chExt cx="3563953" cy="1696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" name="Straight Connector 7"/>
            <p:cNvSpPr/>
            <p:nvPr/>
          </p:nvSpPr>
          <p:spPr>
            <a:xfrm>
              <a:off x="4787049" y="2350420"/>
              <a:ext cx="1781976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807"/>
                  </a:lnTo>
                  <a:lnTo>
                    <a:pt x="1781976" y="84807"/>
                  </a:lnTo>
                  <a:lnTo>
                    <a:pt x="1781976" y="1696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Straight Connector 22"/>
            <p:cNvSpPr/>
            <p:nvPr/>
          </p:nvSpPr>
          <p:spPr>
            <a:xfrm>
              <a:off x="3005072" y="2350420"/>
              <a:ext cx="1781976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781976" y="0"/>
                  </a:moveTo>
                  <a:lnTo>
                    <a:pt x="1781976" y="84807"/>
                  </a:lnTo>
                  <a:lnTo>
                    <a:pt x="0" y="84807"/>
                  </a:lnTo>
                  <a:lnTo>
                    <a:pt x="0" y="1696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36" name="Group 35"/>
          <p:cNvGrpSpPr/>
          <p:nvPr/>
        </p:nvGrpSpPr>
        <p:grpSpPr>
          <a:xfrm>
            <a:off x="4521666" y="1608936"/>
            <a:ext cx="807694" cy="403847"/>
            <a:chOff x="3392601" y="427186"/>
            <a:chExt cx="807694" cy="40384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Rectangle 36"/>
            <p:cNvSpPr/>
            <p:nvPr/>
          </p:nvSpPr>
          <p:spPr>
            <a:xfrm>
              <a:off x="3392601" y="427186"/>
              <a:ext cx="807694" cy="403847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3392601" y="427186"/>
              <a:ext cx="807694" cy="40384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Mission</a:t>
              </a:r>
              <a:endParaRPr lang="en-US" sz="14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739689" y="2182399"/>
            <a:ext cx="807694" cy="403847"/>
            <a:chOff x="1610624" y="1000649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0" name="Rectangle 39"/>
            <p:cNvSpPr/>
            <p:nvPr/>
          </p:nvSpPr>
          <p:spPr>
            <a:xfrm>
              <a:off x="1610624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10624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Theme 1</a:t>
              </a:r>
              <a:endParaRPr lang="en-US" sz="1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130357" y="2755862"/>
            <a:ext cx="807694" cy="403847"/>
            <a:chOff x="1292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Rectangle 42"/>
            <p:cNvSpPr/>
            <p:nvPr/>
          </p:nvSpPr>
          <p:spPr>
            <a:xfrm>
              <a:off x="1292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1292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1A</a:t>
              </a:r>
              <a:endParaRPr lang="en-US" sz="14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107668" y="2755862"/>
            <a:ext cx="807694" cy="403847"/>
            <a:chOff x="978603" y="1574112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6" name="Rectangle 45"/>
            <p:cNvSpPr/>
            <p:nvPr/>
          </p:nvSpPr>
          <p:spPr>
            <a:xfrm>
              <a:off x="978603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978603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1B</a:t>
              </a:r>
              <a:endParaRPr lang="en-US" sz="14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596323" y="3329326"/>
            <a:ext cx="807694" cy="403847"/>
            <a:chOff x="1467258" y="2147576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2" name="Rectangle 51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53" name="Rectangle 52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1B.2</a:t>
              </a:r>
              <a:endParaRPr lang="en-US" sz="14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430268" y="3902789"/>
            <a:ext cx="807694" cy="403847"/>
            <a:chOff x="2301203" y="2721039"/>
            <a:chExt cx="807694" cy="403847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Rectangle 60"/>
            <p:cNvSpPr/>
            <p:nvPr/>
          </p:nvSpPr>
          <p:spPr>
            <a:xfrm>
              <a:off x="2301203" y="272103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2301203" y="2721039"/>
              <a:ext cx="807694" cy="40384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1B.1.2</a:t>
              </a:r>
              <a:endParaRPr lang="en-US" sz="14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941613" y="4476253"/>
            <a:ext cx="807694" cy="403847"/>
            <a:chOff x="1812548" y="3294503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4" name="Rectangle 63"/>
            <p:cNvSpPr/>
            <p:nvPr/>
          </p:nvSpPr>
          <p:spPr>
            <a:xfrm>
              <a:off x="1812548" y="3294503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1812548" y="3294503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1B.1.2.1</a:t>
              </a:r>
              <a:endParaRPr lang="en-US" sz="14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143536" y="5049716"/>
            <a:ext cx="807694" cy="403847"/>
            <a:chOff x="2014471" y="3867966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7" name="Rectangle 66"/>
            <p:cNvSpPr/>
            <p:nvPr/>
          </p:nvSpPr>
          <p:spPr>
            <a:xfrm>
              <a:off x="2014471" y="386796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68" name="Rectangle 67"/>
            <p:cNvSpPr/>
            <p:nvPr/>
          </p:nvSpPr>
          <p:spPr>
            <a:xfrm>
              <a:off x="2014471" y="386796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Item</a:t>
              </a:r>
              <a:endParaRPr lang="en-US" sz="14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371710" y="2755862"/>
            <a:ext cx="807694" cy="403847"/>
            <a:chOff x="2242645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6" name="Rectangle 75"/>
            <p:cNvSpPr/>
            <p:nvPr/>
          </p:nvSpPr>
          <p:spPr>
            <a:xfrm>
              <a:off x="2242645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77" name="Rectangle 76"/>
            <p:cNvSpPr/>
            <p:nvPr/>
          </p:nvSpPr>
          <p:spPr>
            <a:xfrm>
              <a:off x="2242645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1C</a:t>
              </a:r>
              <a:endParaRPr lang="en-US" sz="1400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573634" y="3329326"/>
            <a:ext cx="807694" cy="403847"/>
            <a:chOff x="2444569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Rectangle 78"/>
            <p:cNvSpPr/>
            <p:nvPr/>
          </p:nvSpPr>
          <p:spPr>
            <a:xfrm>
              <a:off x="2444569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0" name="Rectangle 79"/>
            <p:cNvSpPr/>
            <p:nvPr/>
          </p:nvSpPr>
          <p:spPr>
            <a:xfrm>
              <a:off x="2444569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Item</a:t>
              </a:r>
              <a:endParaRPr lang="en-US" sz="14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349021" y="2755862"/>
            <a:ext cx="807694" cy="403847"/>
            <a:chOff x="3219956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2" name="Rectangle 81"/>
            <p:cNvSpPr/>
            <p:nvPr/>
          </p:nvSpPr>
          <p:spPr>
            <a:xfrm>
              <a:off x="3219956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3" name="Rectangle 82"/>
            <p:cNvSpPr/>
            <p:nvPr/>
          </p:nvSpPr>
          <p:spPr>
            <a:xfrm>
              <a:off x="3219956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1D</a:t>
              </a:r>
              <a:endParaRPr lang="en-US" sz="14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6303643" y="2182399"/>
            <a:ext cx="807694" cy="403847"/>
            <a:chOff x="5174578" y="1000649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5" name="Rectangle 84"/>
            <p:cNvSpPr/>
            <p:nvPr/>
          </p:nvSpPr>
          <p:spPr>
            <a:xfrm>
              <a:off x="5174578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6" name="Rectangle 85"/>
            <p:cNvSpPr/>
            <p:nvPr/>
          </p:nvSpPr>
          <p:spPr>
            <a:xfrm>
              <a:off x="5174578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</a:t>
              </a:r>
              <a:endParaRPr lang="en-US" sz="1400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326332" y="2755862"/>
            <a:ext cx="807694" cy="403847"/>
            <a:chOff x="4197267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8" name="Rectangle 87"/>
            <p:cNvSpPr/>
            <p:nvPr/>
          </p:nvSpPr>
          <p:spPr>
            <a:xfrm>
              <a:off x="4197267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9" name="Rectangle 88"/>
            <p:cNvSpPr/>
            <p:nvPr/>
          </p:nvSpPr>
          <p:spPr>
            <a:xfrm>
              <a:off x="4197267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2A</a:t>
              </a:r>
              <a:endParaRPr lang="en-US" sz="1400" dirty="0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303643" y="2772915"/>
            <a:ext cx="807694" cy="403847"/>
            <a:chOff x="5174578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1" name="Rectangle 90"/>
            <p:cNvSpPr/>
            <p:nvPr/>
          </p:nvSpPr>
          <p:spPr>
            <a:xfrm>
              <a:off x="517457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92" name="Rectangle 91"/>
            <p:cNvSpPr/>
            <p:nvPr/>
          </p:nvSpPr>
          <p:spPr>
            <a:xfrm>
              <a:off x="517457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2B</a:t>
              </a:r>
              <a:endParaRPr lang="en-US" sz="1400" dirty="0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280953" y="2755862"/>
            <a:ext cx="807694" cy="403847"/>
            <a:chOff x="6151888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4" name="Rectangle 93"/>
            <p:cNvSpPr/>
            <p:nvPr/>
          </p:nvSpPr>
          <p:spPr>
            <a:xfrm>
              <a:off x="615188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95" name="Rectangle 94"/>
            <p:cNvSpPr/>
            <p:nvPr/>
          </p:nvSpPr>
          <p:spPr>
            <a:xfrm>
              <a:off x="615188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2C</a:t>
              </a:r>
              <a:endParaRPr lang="en-US" sz="1400" dirty="0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482877" y="3329326"/>
            <a:ext cx="807694" cy="403847"/>
            <a:chOff x="6353812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7" name="Rectangle 96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98" name="Rectangle 97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Item</a:t>
              </a:r>
              <a:endParaRPr lang="en-US" sz="1400" dirty="0"/>
            </a:p>
          </p:txBody>
        </p:sp>
      </p:grpSp>
      <p:sp>
        <p:nvSpPr>
          <p:cNvPr id="100" name="Rectangle 99"/>
          <p:cNvSpPr/>
          <p:nvPr/>
        </p:nvSpPr>
        <p:spPr>
          <a:xfrm>
            <a:off x="3140770" y="5049716"/>
            <a:ext cx="2402206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1.1.2.1.1 </a:t>
            </a:r>
            <a:r>
              <a:rPr lang="en-US" sz="1200" dirty="0">
                <a:solidFill>
                  <a:schemeClr val="tx1"/>
                </a:solidFill>
              </a:rPr>
              <a:t>Systems Integration and Requirements Management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941612" y="4476253"/>
            <a:ext cx="1983901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 </a:t>
            </a:r>
            <a:r>
              <a:rPr lang="en-US" sz="1200" dirty="0">
                <a:solidFill>
                  <a:schemeClr val="tx1"/>
                </a:solidFill>
              </a:rPr>
              <a:t>B61 LEP Dev &amp; Prod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430268" y="3902789"/>
            <a:ext cx="1621388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 smtClean="0">
                <a:solidFill>
                  <a:schemeClr val="tx1"/>
                </a:solidFill>
              </a:rPr>
              <a:t>1.1.2 </a:t>
            </a:r>
            <a:r>
              <a:rPr lang="en-US" sz="1050" dirty="0">
                <a:solidFill>
                  <a:schemeClr val="tx1"/>
                </a:solidFill>
              </a:rPr>
              <a:t>Life Extension Work and other Major Alterations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2596323" y="3329326"/>
            <a:ext cx="807694" cy="403847"/>
            <a:chOff x="1467258" y="2147576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4" name="Rectangle 103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05" name="Rectangle 104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1B.2</a:t>
              </a:r>
              <a:endParaRPr lang="en-US" sz="1400" dirty="0"/>
            </a:p>
          </p:txBody>
        </p:sp>
      </p:grpSp>
      <p:sp>
        <p:nvSpPr>
          <p:cNvPr id="106" name="Rectangle 105"/>
          <p:cNvSpPr/>
          <p:nvPr/>
        </p:nvSpPr>
        <p:spPr>
          <a:xfrm>
            <a:off x="2596323" y="3329326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1.1 Directed Stockpile Work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2107668" y="2755862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>
                <a:solidFill>
                  <a:schemeClr val="tx1"/>
                </a:solidFill>
              </a:rPr>
              <a:t>1.0 Defense Programs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2739689" y="2182399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US" sz="1200" dirty="0" smtClean="0">
                <a:solidFill>
                  <a:schemeClr val="tx1"/>
                </a:solidFill>
              </a:rPr>
              <a:t>Nuclear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US" sz="1200" dirty="0" smtClean="0">
                <a:solidFill>
                  <a:schemeClr val="tx1"/>
                </a:solidFill>
              </a:rPr>
              <a:t>Security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521666" y="1608936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DOE</a:t>
            </a:r>
            <a:endParaRPr lang="en-US" sz="1400" kern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536657" y="5547997"/>
            <a:ext cx="2402206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1.1.2.1.1.3 Advanced Systems Testing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1" name="Straight Connector 13"/>
          <p:cNvSpPr/>
          <p:nvPr/>
        </p:nvSpPr>
        <p:spPr>
          <a:xfrm>
            <a:off x="3397359" y="5472801"/>
            <a:ext cx="192427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2" name="Rectangle 111"/>
          <p:cNvSpPr/>
          <p:nvPr/>
        </p:nvSpPr>
        <p:spPr>
          <a:xfrm>
            <a:off x="3760080" y="6028883"/>
            <a:ext cx="2756129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1.1.2.1.1.3.1 Yield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3" name="Straight Connector 13"/>
          <p:cNvSpPr/>
          <p:nvPr/>
        </p:nvSpPr>
        <p:spPr>
          <a:xfrm>
            <a:off x="3620783" y="5953687"/>
            <a:ext cx="192427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7" name="Group 116"/>
          <p:cNvGrpSpPr/>
          <p:nvPr/>
        </p:nvGrpSpPr>
        <p:grpSpPr>
          <a:xfrm>
            <a:off x="911401" y="4422406"/>
            <a:ext cx="1215292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8" name="Rectangle 117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19" name="Rectangle 118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1.1.1.2 Ignition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185107" y="4944842"/>
            <a:ext cx="1215292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1" name="Rectangle 120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22" name="Rectangle 121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1.1.1.2.3 </a:t>
              </a:r>
              <a:r>
                <a:rPr lang="en-US" sz="1000" dirty="0">
                  <a:solidFill>
                    <a:schemeClr val="tx1"/>
                  </a:solidFill>
                </a:rPr>
                <a:t>Ignition &amp; HEDWP Platform Development</a:t>
              </a:r>
            </a:p>
          </p:txBody>
        </p:sp>
      </p:grpSp>
      <p:cxnSp>
        <p:nvCxnSpPr>
          <p:cNvPr id="16" name="Elbow Connector 15"/>
          <p:cNvCxnSpPr>
            <a:stCxn id="106" idx="2"/>
            <a:endCxn id="116" idx="0"/>
          </p:cNvCxnSpPr>
          <p:nvPr/>
        </p:nvCxnSpPr>
        <p:spPr>
          <a:xfrm rot="5400000">
            <a:off x="2196087" y="3098666"/>
            <a:ext cx="169577" cy="1438591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endCxn id="119" idx="1"/>
          </p:cNvCxnSpPr>
          <p:nvPr/>
        </p:nvCxnSpPr>
        <p:spPr>
          <a:xfrm rot="16200000" flipH="1">
            <a:off x="666822" y="4379750"/>
            <a:ext cx="371541" cy="117618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/>
          <p:cNvCxnSpPr>
            <a:endCxn id="122" idx="1"/>
          </p:cNvCxnSpPr>
          <p:nvPr/>
        </p:nvCxnSpPr>
        <p:spPr>
          <a:xfrm rot="16200000" flipH="1">
            <a:off x="966042" y="4927701"/>
            <a:ext cx="320512" cy="117617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722759" y="3902750"/>
            <a:ext cx="1677640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5" name="Rectangle 114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16" name="Rectangle 115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1.1.1 </a:t>
              </a:r>
              <a:r>
                <a:rPr lang="en-US" sz="1000" dirty="0">
                  <a:solidFill>
                    <a:schemeClr val="tx1"/>
                  </a:solidFill>
                </a:rPr>
                <a:t>Inertial Confinement Fusion Ignition &amp; High Yield Campaign</a:t>
              </a:r>
            </a:p>
          </p:txBody>
        </p:sp>
      </p:grpSp>
      <p:cxnSp>
        <p:nvCxnSpPr>
          <p:cNvPr id="153" name="Straight Connector 152"/>
          <p:cNvCxnSpPr/>
          <p:nvPr/>
        </p:nvCxnSpPr>
        <p:spPr>
          <a:xfrm>
            <a:off x="133164" y="4355932"/>
            <a:ext cx="8575829" cy="0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6089636" y="3941762"/>
            <a:ext cx="2505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 Federal Financials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6462911" y="4370747"/>
            <a:ext cx="1759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Primavera (PPM)</a:t>
            </a:r>
            <a:endParaRPr lang="en-US" dirty="0"/>
          </a:p>
        </p:txBody>
      </p:sp>
      <p:grpSp>
        <p:nvGrpSpPr>
          <p:cNvPr id="199" name="Group 198"/>
          <p:cNvGrpSpPr/>
          <p:nvPr/>
        </p:nvGrpSpPr>
        <p:grpSpPr>
          <a:xfrm>
            <a:off x="1332695" y="5541651"/>
            <a:ext cx="1215292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0" name="Rectangle 199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201" name="Rectangle 200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  <a:prstDash val="solid"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1.1.1.2.3.1 </a:t>
              </a:r>
              <a:r>
                <a:rPr lang="en-US" sz="1000" dirty="0">
                  <a:solidFill>
                    <a:schemeClr val="tx1"/>
                  </a:solidFill>
                </a:rPr>
                <a:t>Ignition &amp; HEDWP Experiment Execution</a:t>
              </a:r>
            </a:p>
          </p:txBody>
        </p:sp>
      </p:grpSp>
      <p:cxnSp>
        <p:nvCxnSpPr>
          <p:cNvPr id="202" name="Elbow Connector 201"/>
          <p:cNvCxnSpPr>
            <a:endCxn id="201" idx="1"/>
          </p:cNvCxnSpPr>
          <p:nvPr/>
        </p:nvCxnSpPr>
        <p:spPr>
          <a:xfrm rot="16200000" flipH="1">
            <a:off x="1119084" y="5529963"/>
            <a:ext cx="395911" cy="31311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709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Tying the Mission/Goals to the Projects/Activities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 Appsential,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8</a:t>
            </a:fld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15152" y="943205"/>
            <a:ext cx="810736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1" algn="ctr"/>
            <a:r>
              <a:rPr lang="en-US" sz="2400" b="1" dirty="0" smtClean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Dependencies </a:t>
            </a:r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are easily identified by linking portfolios &amp; activities</a:t>
            </a:r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en-US" sz="2400" b="1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  <a:p>
            <a:pPr>
              <a:buFont typeface="Arial" charset="0"/>
              <a:buNone/>
            </a:pPr>
            <a:endParaRPr lang="en-US" sz="2000" b="1" kern="1200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</p:txBody>
      </p:sp>
      <p:sp>
        <p:nvSpPr>
          <p:cNvPr id="7" name="Straight Connector 3"/>
          <p:cNvSpPr/>
          <p:nvPr/>
        </p:nvSpPr>
        <p:spPr>
          <a:xfrm>
            <a:off x="7361723" y="3159710"/>
            <a:ext cx="121154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Straight Connector 5"/>
          <p:cNvSpPr/>
          <p:nvPr/>
        </p:nvSpPr>
        <p:spPr>
          <a:xfrm>
            <a:off x="6661770" y="2586246"/>
            <a:ext cx="91440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69615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Group 9"/>
          <p:cNvGrpSpPr/>
          <p:nvPr/>
        </p:nvGrpSpPr>
        <p:grpSpPr>
          <a:xfrm>
            <a:off x="5730179" y="2586246"/>
            <a:ext cx="1954621" cy="169615"/>
            <a:chOff x="5591715" y="2923883"/>
            <a:chExt cx="1954621" cy="16961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Straight Connector 4"/>
            <p:cNvSpPr/>
            <p:nvPr/>
          </p:nvSpPr>
          <p:spPr>
            <a:xfrm>
              <a:off x="6569026" y="2923883"/>
              <a:ext cx="977310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807"/>
                  </a:lnTo>
                  <a:lnTo>
                    <a:pt x="977310" y="84807"/>
                  </a:lnTo>
                  <a:lnTo>
                    <a:pt x="977310" y="169615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Straight Connector 6"/>
            <p:cNvSpPr/>
            <p:nvPr/>
          </p:nvSpPr>
          <p:spPr>
            <a:xfrm>
              <a:off x="5591715" y="2923883"/>
              <a:ext cx="977310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77310" y="0"/>
                  </a:moveTo>
                  <a:lnTo>
                    <a:pt x="977310" y="84807"/>
                  </a:lnTo>
                  <a:lnTo>
                    <a:pt x="0" y="84807"/>
                  </a:lnTo>
                  <a:lnTo>
                    <a:pt x="0" y="169615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3" name="Straight Connector 9"/>
          <p:cNvSpPr/>
          <p:nvPr/>
        </p:nvSpPr>
        <p:spPr>
          <a:xfrm>
            <a:off x="3452480" y="3159710"/>
            <a:ext cx="121154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Straight Connector 13"/>
          <p:cNvSpPr/>
          <p:nvPr/>
        </p:nvSpPr>
        <p:spPr>
          <a:xfrm>
            <a:off x="3022382" y="4880100"/>
            <a:ext cx="121154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Straight Connector 14"/>
          <p:cNvSpPr/>
          <p:nvPr/>
        </p:nvSpPr>
        <p:spPr>
          <a:xfrm>
            <a:off x="3345460" y="4306637"/>
            <a:ext cx="488655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8655" y="0"/>
                </a:moveTo>
                <a:lnTo>
                  <a:pt x="488655" y="84807"/>
                </a:lnTo>
                <a:lnTo>
                  <a:pt x="0" y="84807"/>
                </a:lnTo>
                <a:lnTo>
                  <a:pt x="0" y="16961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Straight Connector 15"/>
          <p:cNvSpPr/>
          <p:nvPr/>
        </p:nvSpPr>
        <p:spPr>
          <a:xfrm>
            <a:off x="3000171" y="3733173"/>
            <a:ext cx="833944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4807"/>
                </a:lnTo>
                <a:lnTo>
                  <a:pt x="833944" y="84807"/>
                </a:lnTo>
                <a:lnTo>
                  <a:pt x="833944" y="16961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Straight Connector 18"/>
          <p:cNvSpPr/>
          <p:nvPr/>
        </p:nvSpPr>
        <p:spPr>
          <a:xfrm>
            <a:off x="2511515" y="3159710"/>
            <a:ext cx="488655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4807"/>
                </a:lnTo>
                <a:lnTo>
                  <a:pt x="488655" y="84807"/>
                </a:lnTo>
                <a:lnTo>
                  <a:pt x="488655" y="16961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Straight Connector 20"/>
          <p:cNvSpPr/>
          <p:nvPr/>
        </p:nvSpPr>
        <p:spPr>
          <a:xfrm>
            <a:off x="2511515" y="2586246"/>
            <a:ext cx="632021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32021" y="0"/>
                </a:moveTo>
                <a:lnTo>
                  <a:pt x="632021" y="84807"/>
                </a:lnTo>
                <a:lnTo>
                  <a:pt x="0" y="84807"/>
                </a:lnTo>
                <a:lnTo>
                  <a:pt x="0" y="169615"/>
                </a:lnTo>
              </a:path>
            </a:pathLst>
          </a:cu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8" name="Group 27"/>
          <p:cNvGrpSpPr/>
          <p:nvPr/>
        </p:nvGrpSpPr>
        <p:grpSpPr>
          <a:xfrm>
            <a:off x="1534204" y="2586246"/>
            <a:ext cx="3218664" cy="169615"/>
            <a:chOff x="1395740" y="2923883"/>
            <a:chExt cx="3218664" cy="1696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Straight Connector 10"/>
            <p:cNvSpPr/>
            <p:nvPr/>
          </p:nvSpPr>
          <p:spPr>
            <a:xfrm>
              <a:off x="3005072" y="2923883"/>
              <a:ext cx="632021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807"/>
                  </a:lnTo>
                  <a:lnTo>
                    <a:pt x="632021" y="84807"/>
                  </a:lnTo>
                  <a:lnTo>
                    <a:pt x="632021" y="1696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30" name="Group 29"/>
            <p:cNvGrpSpPr/>
            <p:nvPr/>
          </p:nvGrpSpPr>
          <p:grpSpPr>
            <a:xfrm>
              <a:off x="1395740" y="2923883"/>
              <a:ext cx="3218664" cy="169615"/>
              <a:chOff x="1395740" y="2923883"/>
              <a:chExt cx="3218664" cy="169615"/>
            </a:xfrm>
          </p:grpSpPr>
          <p:sp>
            <p:nvSpPr>
              <p:cNvPr id="31" name="Straight Connector 8"/>
              <p:cNvSpPr/>
              <p:nvPr/>
            </p:nvSpPr>
            <p:spPr>
              <a:xfrm>
                <a:off x="3005072" y="2923883"/>
                <a:ext cx="1609332" cy="169615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84807"/>
                    </a:lnTo>
                    <a:lnTo>
                      <a:pt x="1609332" y="84807"/>
                    </a:lnTo>
                    <a:lnTo>
                      <a:pt x="1609332" y="16961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2" name="Straight Connector 21"/>
              <p:cNvSpPr/>
              <p:nvPr/>
            </p:nvSpPr>
            <p:spPr>
              <a:xfrm>
                <a:off x="1395740" y="2923883"/>
                <a:ext cx="1609332" cy="169615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609332" y="0"/>
                    </a:moveTo>
                    <a:lnTo>
                      <a:pt x="1609332" y="84807"/>
                    </a:lnTo>
                    <a:lnTo>
                      <a:pt x="0" y="84807"/>
                    </a:lnTo>
                    <a:lnTo>
                      <a:pt x="0" y="16961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</p:grpSp>
      <p:grpSp>
        <p:nvGrpSpPr>
          <p:cNvPr id="33" name="Group 32"/>
          <p:cNvGrpSpPr/>
          <p:nvPr/>
        </p:nvGrpSpPr>
        <p:grpSpPr>
          <a:xfrm>
            <a:off x="3143536" y="2012783"/>
            <a:ext cx="3563953" cy="169615"/>
            <a:chOff x="3005072" y="2350420"/>
            <a:chExt cx="3563953" cy="1696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" name="Straight Connector 7"/>
            <p:cNvSpPr/>
            <p:nvPr/>
          </p:nvSpPr>
          <p:spPr>
            <a:xfrm>
              <a:off x="4787049" y="2350420"/>
              <a:ext cx="1781976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807"/>
                  </a:lnTo>
                  <a:lnTo>
                    <a:pt x="1781976" y="84807"/>
                  </a:lnTo>
                  <a:lnTo>
                    <a:pt x="1781976" y="1696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Straight Connector 22"/>
            <p:cNvSpPr/>
            <p:nvPr/>
          </p:nvSpPr>
          <p:spPr>
            <a:xfrm>
              <a:off x="3005072" y="2350420"/>
              <a:ext cx="1781976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781976" y="0"/>
                  </a:moveTo>
                  <a:lnTo>
                    <a:pt x="1781976" y="84807"/>
                  </a:lnTo>
                  <a:lnTo>
                    <a:pt x="0" y="84807"/>
                  </a:lnTo>
                  <a:lnTo>
                    <a:pt x="0" y="1696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36" name="Group 35"/>
          <p:cNvGrpSpPr/>
          <p:nvPr/>
        </p:nvGrpSpPr>
        <p:grpSpPr>
          <a:xfrm>
            <a:off x="4521666" y="1608936"/>
            <a:ext cx="807694" cy="403847"/>
            <a:chOff x="3392601" y="427186"/>
            <a:chExt cx="807694" cy="40384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Rectangle 36"/>
            <p:cNvSpPr/>
            <p:nvPr/>
          </p:nvSpPr>
          <p:spPr>
            <a:xfrm>
              <a:off x="3392601" y="427186"/>
              <a:ext cx="807694" cy="403847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3392601" y="427186"/>
              <a:ext cx="807694" cy="40384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Mission</a:t>
              </a:r>
              <a:endParaRPr lang="en-US" sz="14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739689" y="2182399"/>
            <a:ext cx="807694" cy="403847"/>
            <a:chOff x="1610624" y="1000649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0" name="Rectangle 39"/>
            <p:cNvSpPr/>
            <p:nvPr/>
          </p:nvSpPr>
          <p:spPr>
            <a:xfrm>
              <a:off x="1610624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10624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Theme 1</a:t>
              </a:r>
              <a:endParaRPr lang="en-US" sz="1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130357" y="2755862"/>
            <a:ext cx="807694" cy="403847"/>
            <a:chOff x="1292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Rectangle 42"/>
            <p:cNvSpPr/>
            <p:nvPr/>
          </p:nvSpPr>
          <p:spPr>
            <a:xfrm>
              <a:off x="1292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1292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1A</a:t>
              </a:r>
              <a:endParaRPr lang="en-US" sz="14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107668" y="2755862"/>
            <a:ext cx="807694" cy="403847"/>
            <a:chOff x="978603" y="1574112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6" name="Rectangle 45"/>
            <p:cNvSpPr/>
            <p:nvPr/>
          </p:nvSpPr>
          <p:spPr>
            <a:xfrm>
              <a:off x="978603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978603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1B</a:t>
              </a:r>
              <a:endParaRPr lang="en-US" sz="14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596323" y="3329326"/>
            <a:ext cx="807694" cy="403847"/>
            <a:chOff x="1467258" y="2147576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2" name="Rectangle 51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53" name="Rectangle 52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1B.2</a:t>
              </a:r>
              <a:endParaRPr lang="en-US" sz="14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430268" y="3902789"/>
            <a:ext cx="807694" cy="403847"/>
            <a:chOff x="2301203" y="2721039"/>
            <a:chExt cx="807694" cy="403847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Rectangle 60"/>
            <p:cNvSpPr/>
            <p:nvPr/>
          </p:nvSpPr>
          <p:spPr>
            <a:xfrm>
              <a:off x="2301203" y="272103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2301203" y="2721039"/>
              <a:ext cx="807694" cy="40384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1B.1.2</a:t>
              </a:r>
              <a:endParaRPr lang="en-US" sz="14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941613" y="4476253"/>
            <a:ext cx="807694" cy="403847"/>
            <a:chOff x="1812548" y="3294503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4" name="Rectangle 63"/>
            <p:cNvSpPr/>
            <p:nvPr/>
          </p:nvSpPr>
          <p:spPr>
            <a:xfrm>
              <a:off x="1812548" y="3294503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1812548" y="3294503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1B.1.2.1</a:t>
              </a:r>
              <a:endParaRPr lang="en-US" sz="14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143536" y="5049716"/>
            <a:ext cx="807694" cy="403847"/>
            <a:chOff x="2014471" y="3867966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7" name="Rectangle 66"/>
            <p:cNvSpPr/>
            <p:nvPr/>
          </p:nvSpPr>
          <p:spPr>
            <a:xfrm>
              <a:off x="2014471" y="386796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68" name="Rectangle 67"/>
            <p:cNvSpPr/>
            <p:nvPr/>
          </p:nvSpPr>
          <p:spPr>
            <a:xfrm>
              <a:off x="2014471" y="386796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Item</a:t>
              </a:r>
              <a:endParaRPr lang="en-US" sz="14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371710" y="2755862"/>
            <a:ext cx="807694" cy="403847"/>
            <a:chOff x="2242645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6" name="Rectangle 75"/>
            <p:cNvSpPr/>
            <p:nvPr/>
          </p:nvSpPr>
          <p:spPr>
            <a:xfrm>
              <a:off x="2242645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77" name="Rectangle 76"/>
            <p:cNvSpPr/>
            <p:nvPr/>
          </p:nvSpPr>
          <p:spPr>
            <a:xfrm>
              <a:off x="2242645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1C</a:t>
              </a:r>
              <a:endParaRPr lang="en-US" sz="1400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573634" y="3329326"/>
            <a:ext cx="807694" cy="403847"/>
            <a:chOff x="2444569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Rectangle 78"/>
            <p:cNvSpPr/>
            <p:nvPr/>
          </p:nvSpPr>
          <p:spPr>
            <a:xfrm>
              <a:off x="2444569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0" name="Rectangle 79"/>
            <p:cNvSpPr/>
            <p:nvPr/>
          </p:nvSpPr>
          <p:spPr>
            <a:xfrm>
              <a:off x="2444569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Item</a:t>
              </a:r>
              <a:endParaRPr lang="en-US" sz="14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349021" y="2755862"/>
            <a:ext cx="807694" cy="403847"/>
            <a:chOff x="3219956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2" name="Rectangle 81"/>
            <p:cNvSpPr/>
            <p:nvPr/>
          </p:nvSpPr>
          <p:spPr>
            <a:xfrm>
              <a:off x="3219956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3" name="Rectangle 82"/>
            <p:cNvSpPr/>
            <p:nvPr/>
          </p:nvSpPr>
          <p:spPr>
            <a:xfrm>
              <a:off x="3219956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1D</a:t>
              </a:r>
              <a:endParaRPr lang="en-US" sz="14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6303643" y="2182399"/>
            <a:ext cx="807694" cy="403847"/>
            <a:chOff x="5174578" y="1000649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5" name="Rectangle 84"/>
            <p:cNvSpPr/>
            <p:nvPr/>
          </p:nvSpPr>
          <p:spPr>
            <a:xfrm>
              <a:off x="5174578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6" name="Rectangle 85"/>
            <p:cNvSpPr/>
            <p:nvPr/>
          </p:nvSpPr>
          <p:spPr>
            <a:xfrm>
              <a:off x="5174578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</a:t>
              </a:r>
              <a:endParaRPr lang="en-US" sz="1400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326332" y="2755862"/>
            <a:ext cx="807694" cy="403847"/>
            <a:chOff x="4197267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8" name="Rectangle 87"/>
            <p:cNvSpPr/>
            <p:nvPr/>
          </p:nvSpPr>
          <p:spPr>
            <a:xfrm>
              <a:off x="4197267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9" name="Rectangle 88"/>
            <p:cNvSpPr/>
            <p:nvPr/>
          </p:nvSpPr>
          <p:spPr>
            <a:xfrm>
              <a:off x="4197267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2A</a:t>
              </a:r>
              <a:endParaRPr lang="en-US" sz="1400" dirty="0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303643" y="2772915"/>
            <a:ext cx="807694" cy="403847"/>
            <a:chOff x="5174578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1" name="Rectangle 90"/>
            <p:cNvSpPr/>
            <p:nvPr/>
          </p:nvSpPr>
          <p:spPr>
            <a:xfrm>
              <a:off x="517457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92" name="Rectangle 91"/>
            <p:cNvSpPr/>
            <p:nvPr/>
          </p:nvSpPr>
          <p:spPr>
            <a:xfrm>
              <a:off x="517457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2B</a:t>
              </a:r>
              <a:endParaRPr lang="en-US" sz="1400" dirty="0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280953" y="2755862"/>
            <a:ext cx="807694" cy="403847"/>
            <a:chOff x="6151888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4" name="Rectangle 93"/>
            <p:cNvSpPr/>
            <p:nvPr/>
          </p:nvSpPr>
          <p:spPr>
            <a:xfrm>
              <a:off x="615188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95" name="Rectangle 94"/>
            <p:cNvSpPr/>
            <p:nvPr/>
          </p:nvSpPr>
          <p:spPr>
            <a:xfrm>
              <a:off x="615188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2C</a:t>
              </a:r>
              <a:endParaRPr lang="en-US" sz="1400" dirty="0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482877" y="3329326"/>
            <a:ext cx="807694" cy="403847"/>
            <a:chOff x="6353812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7" name="Rectangle 96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98" name="Rectangle 97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Item</a:t>
              </a:r>
              <a:endParaRPr lang="en-US" sz="1400" dirty="0"/>
            </a:p>
          </p:txBody>
        </p:sp>
      </p:grpSp>
      <p:sp>
        <p:nvSpPr>
          <p:cNvPr id="100" name="Rectangle 99"/>
          <p:cNvSpPr/>
          <p:nvPr/>
        </p:nvSpPr>
        <p:spPr>
          <a:xfrm>
            <a:off x="3140770" y="5049716"/>
            <a:ext cx="2402206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1.1.2.1.1 </a:t>
            </a:r>
            <a:r>
              <a:rPr lang="en-US" sz="1200" dirty="0">
                <a:solidFill>
                  <a:schemeClr val="tx1"/>
                </a:solidFill>
              </a:rPr>
              <a:t>Systems Integration and Requirements Management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941612" y="4476253"/>
            <a:ext cx="1983901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 </a:t>
            </a:r>
            <a:r>
              <a:rPr lang="en-US" sz="1200" dirty="0">
                <a:solidFill>
                  <a:schemeClr val="tx1"/>
                </a:solidFill>
              </a:rPr>
              <a:t>B61 LEP Dev &amp; Prod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430268" y="3902789"/>
            <a:ext cx="1621388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 smtClean="0">
                <a:solidFill>
                  <a:schemeClr val="tx1"/>
                </a:solidFill>
              </a:rPr>
              <a:t>1.1.2 </a:t>
            </a:r>
            <a:r>
              <a:rPr lang="en-US" sz="1050" dirty="0">
                <a:solidFill>
                  <a:schemeClr val="tx1"/>
                </a:solidFill>
              </a:rPr>
              <a:t>Life Extension Work and other Major Alterations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2596323" y="3329326"/>
            <a:ext cx="807694" cy="403847"/>
            <a:chOff x="1467258" y="2147576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4" name="Rectangle 103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05" name="Rectangle 104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1B.2</a:t>
              </a:r>
              <a:endParaRPr lang="en-US" sz="1400" dirty="0"/>
            </a:p>
          </p:txBody>
        </p:sp>
      </p:grpSp>
      <p:sp>
        <p:nvSpPr>
          <p:cNvPr id="106" name="Rectangle 105"/>
          <p:cNvSpPr/>
          <p:nvPr/>
        </p:nvSpPr>
        <p:spPr>
          <a:xfrm>
            <a:off x="2596323" y="3329326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1.1 Directed Stockpile Work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2107668" y="2755862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>
                <a:solidFill>
                  <a:schemeClr val="tx1"/>
                </a:solidFill>
              </a:rPr>
              <a:t>1.0 Defense Programs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2739689" y="2182399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US" sz="1200" dirty="0" smtClean="0">
                <a:solidFill>
                  <a:schemeClr val="tx1"/>
                </a:solidFill>
              </a:rPr>
              <a:t>Nuclear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US" sz="1200" dirty="0" smtClean="0">
                <a:solidFill>
                  <a:schemeClr val="tx1"/>
                </a:solidFill>
              </a:rPr>
              <a:t>Security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521666" y="1608936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DOE</a:t>
            </a:r>
            <a:endParaRPr lang="en-US" sz="1400" kern="1200" dirty="0">
              <a:solidFill>
                <a:schemeClr val="tx1"/>
              </a:solidFill>
            </a:endParaRPr>
          </a:p>
        </p:txBody>
      </p:sp>
      <p:sp>
        <p:nvSpPr>
          <p:cNvPr id="110" name="Rectangle 109"/>
          <p:cNvSpPr/>
          <p:nvPr/>
        </p:nvSpPr>
        <p:spPr>
          <a:xfrm>
            <a:off x="3536657" y="5547997"/>
            <a:ext cx="2402206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1.1.2.1.1.3 Advanced Systems Testing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1" name="Straight Connector 13"/>
          <p:cNvSpPr/>
          <p:nvPr/>
        </p:nvSpPr>
        <p:spPr>
          <a:xfrm>
            <a:off x="3397359" y="5472801"/>
            <a:ext cx="192427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2" name="Rectangle 111"/>
          <p:cNvSpPr/>
          <p:nvPr/>
        </p:nvSpPr>
        <p:spPr>
          <a:xfrm>
            <a:off x="3760080" y="6028883"/>
            <a:ext cx="2756129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  <a:prstDash val="dash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1.1.2.1.1.3.1 Yield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3" name="Straight Connector 13"/>
          <p:cNvSpPr/>
          <p:nvPr/>
        </p:nvSpPr>
        <p:spPr>
          <a:xfrm>
            <a:off x="3620783" y="5953687"/>
            <a:ext cx="192427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17" name="Group 116"/>
          <p:cNvGrpSpPr/>
          <p:nvPr/>
        </p:nvGrpSpPr>
        <p:grpSpPr>
          <a:xfrm>
            <a:off x="911401" y="4422406"/>
            <a:ext cx="1215292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8" name="Rectangle 117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19" name="Rectangle 118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1.1.1.2 Ignition</a:t>
              </a:r>
              <a:endParaRPr lang="en-US" sz="10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20" name="Group 119"/>
          <p:cNvGrpSpPr/>
          <p:nvPr/>
        </p:nvGrpSpPr>
        <p:grpSpPr>
          <a:xfrm>
            <a:off x="1185107" y="4944842"/>
            <a:ext cx="1215292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1" name="Rectangle 120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22" name="Rectangle 121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1.1.1.2.3 </a:t>
              </a:r>
              <a:r>
                <a:rPr lang="en-US" sz="1000" dirty="0">
                  <a:solidFill>
                    <a:schemeClr val="tx1"/>
                  </a:solidFill>
                </a:rPr>
                <a:t>Ignition &amp; HEDWP Platform Development</a:t>
              </a:r>
            </a:p>
          </p:txBody>
        </p:sp>
      </p:grpSp>
      <p:cxnSp>
        <p:nvCxnSpPr>
          <p:cNvPr id="16" name="Elbow Connector 15"/>
          <p:cNvCxnSpPr>
            <a:stCxn id="106" idx="2"/>
            <a:endCxn id="116" idx="0"/>
          </p:cNvCxnSpPr>
          <p:nvPr/>
        </p:nvCxnSpPr>
        <p:spPr>
          <a:xfrm rot="5400000">
            <a:off x="2196087" y="3098666"/>
            <a:ext cx="169577" cy="1438591"/>
          </a:xfrm>
          <a:prstGeom prst="bentConnector3">
            <a:avLst>
              <a:gd name="adj1" fmla="val 50000"/>
            </a:avLst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3" name="Elbow Connector 122"/>
          <p:cNvCxnSpPr>
            <a:endCxn id="119" idx="1"/>
          </p:cNvCxnSpPr>
          <p:nvPr/>
        </p:nvCxnSpPr>
        <p:spPr>
          <a:xfrm rot="16200000" flipH="1">
            <a:off x="666822" y="4379750"/>
            <a:ext cx="371541" cy="117618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4" name="Elbow Connector 123"/>
          <p:cNvCxnSpPr>
            <a:endCxn id="122" idx="1"/>
          </p:cNvCxnSpPr>
          <p:nvPr/>
        </p:nvCxnSpPr>
        <p:spPr>
          <a:xfrm rot="16200000" flipH="1">
            <a:off x="966042" y="4927701"/>
            <a:ext cx="320512" cy="117617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26" name="Group 125"/>
          <p:cNvGrpSpPr/>
          <p:nvPr/>
        </p:nvGrpSpPr>
        <p:grpSpPr>
          <a:xfrm>
            <a:off x="1332695" y="5541651"/>
            <a:ext cx="1215292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27" name="Rectangle 126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  <a:prstDash val="dash"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28" name="Rectangle 127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  <a:prstDash val="dash"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1.1.1.2.3.1 </a:t>
              </a:r>
              <a:r>
                <a:rPr lang="en-US" sz="1000" dirty="0">
                  <a:solidFill>
                    <a:schemeClr val="tx1"/>
                  </a:solidFill>
                </a:rPr>
                <a:t>Ignition &amp; HEDWP Experiment Execution</a:t>
              </a:r>
            </a:p>
          </p:txBody>
        </p:sp>
      </p:grpSp>
      <p:cxnSp>
        <p:nvCxnSpPr>
          <p:cNvPr id="129" name="Elbow Connector 128"/>
          <p:cNvCxnSpPr>
            <a:endCxn id="128" idx="1"/>
          </p:cNvCxnSpPr>
          <p:nvPr/>
        </p:nvCxnSpPr>
        <p:spPr>
          <a:xfrm rot="16200000" flipH="1">
            <a:off x="1119084" y="5529963"/>
            <a:ext cx="395911" cy="31311"/>
          </a:xfrm>
          <a:prstGeom prst="bentConnector2">
            <a:avLst/>
          </a:prstGeom>
          <a:ln w="9525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14" name="Group 113"/>
          <p:cNvGrpSpPr/>
          <p:nvPr/>
        </p:nvGrpSpPr>
        <p:grpSpPr>
          <a:xfrm>
            <a:off x="722759" y="3902750"/>
            <a:ext cx="1677640" cy="403847"/>
            <a:chOff x="489947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5" name="Rectangle 114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16" name="Rectangle 115"/>
            <p:cNvSpPr/>
            <p:nvPr/>
          </p:nvSpPr>
          <p:spPr>
            <a:xfrm>
              <a:off x="489947" y="2147576"/>
              <a:ext cx="807694" cy="403847"/>
            </a:xfrm>
            <a:prstGeom prst="rect">
              <a:avLst/>
            </a:prstGeom>
            <a:grpFill/>
            <a:ln w="12700">
              <a:solidFill>
                <a:schemeClr val="tx1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00" dirty="0" smtClean="0">
                  <a:solidFill>
                    <a:schemeClr val="tx1"/>
                  </a:solidFill>
                </a:rPr>
                <a:t>1.1.1 </a:t>
              </a:r>
              <a:r>
                <a:rPr lang="en-US" sz="1000" dirty="0">
                  <a:solidFill>
                    <a:schemeClr val="tx1"/>
                  </a:solidFill>
                </a:rPr>
                <a:t>Inertial Confinement Fusion Ignition &amp; High Yield Campaign</a:t>
              </a:r>
            </a:p>
          </p:txBody>
        </p:sp>
      </p:grpSp>
      <p:cxnSp>
        <p:nvCxnSpPr>
          <p:cNvPr id="153" name="Straight Connector 152"/>
          <p:cNvCxnSpPr/>
          <p:nvPr/>
        </p:nvCxnSpPr>
        <p:spPr>
          <a:xfrm>
            <a:off x="133164" y="4355932"/>
            <a:ext cx="8575829" cy="0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6089636" y="3941762"/>
            <a:ext cx="2505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 Federal Financials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6462911" y="4370747"/>
            <a:ext cx="1759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Primavera (PPM)</a:t>
            </a:r>
            <a:endParaRPr lang="en-US" dirty="0"/>
          </a:p>
        </p:txBody>
      </p:sp>
      <p:cxnSp>
        <p:nvCxnSpPr>
          <p:cNvPr id="6" name="Elbow Connector 5"/>
          <p:cNvCxnSpPr>
            <a:stCxn id="128" idx="2"/>
            <a:endCxn id="112" idx="1"/>
          </p:cNvCxnSpPr>
          <p:nvPr/>
        </p:nvCxnSpPr>
        <p:spPr>
          <a:xfrm rot="16200000" flipH="1">
            <a:off x="2707556" y="5178282"/>
            <a:ext cx="285309" cy="1819739"/>
          </a:xfrm>
          <a:prstGeom prst="bentConnector2">
            <a:avLst/>
          </a:prstGeom>
          <a:ln>
            <a:solidFill>
              <a:srgbClr val="C00000"/>
            </a:solidFill>
            <a:headEnd type="triangle" w="med" len="med"/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01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Tying the Mission/Goals to the Projects/Activities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2014 Appsential, All Rights Reserved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8F61F-9375-6147-AB31-08DB17F42A09}" type="slidenum">
              <a:rPr lang="en-US" smtClean="0"/>
              <a:t>9</a:t>
            </a:fld>
            <a:endParaRPr lang="en-US"/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-97654" y="943205"/>
            <a:ext cx="9365941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1" algn="ctr"/>
            <a:r>
              <a:rPr lang="en-US" sz="2400" b="1" dirty="0" smtClean="0">
                <a:solidFill>
                  <a:srgbClr val="000000"/>
                </a:solidFill>
                <a:latin typeface="Calibri" charset="0"/>
                <a:ea typeface="MS PGothic" charset="0"/>
                <a:cs typeface="MS PGothic" charset="0"/>
              </a:rPr>
              <a:t>Duplicity </a:t>
            </a:r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is easily identified through assessment of work scope </a:t>
            </a:r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across </a:t>
            </a:r>
            <a:r>
              <a:rPr lang="en-US" sz="2000" i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activities</a:t>
            </a:r>
            <a:r>
              <a:rPr lang="en-US" sz="2000" i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.</a:t>
            </a:r>
            <a:endParaRPr lang="en-US" sz="2000" b="1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  <a:p>
            <a:pPr algn="ctr">
              <a:buFont typeface="Arial" charset="0"/>
              <a:buNone/>
            </a:pPr>
            <a:endParaRPr lang="en-US" sz="2000" b="1" kern="1200" dirty="0">
              <a:solidFill>
                <a:srgbClr val="000000"/>
              </a:solidFill>
              <a:latin typeface="Calibri" charset="0"/>
              <a:ea typeface="MS PGothic" charset="0"/>
              <a:cs typeface="MS PGothic" charset="0"/>
            </a:endParaRPr>
          </a:p>
        </p:txBody>
      </p:sp>
      <p:sp>
        <p:nvSpPr>
          <p:cNvPr id="7" name="Straight Connector 3"/>
          <p:cNvSpPr/>
          <p:nvPr/>
        </p:nvSpPr>
        <p:spPr>
          <a:xfrm>
            <a:off x="7361723" y="3159710"/>
            <a:ext cx="121154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Straight Connector 5"/>
          <p:cNvSpPr/>
          <p:nvPr/>
        </p:nvSpPr>
        <p:spPr>
          <a:xfrm>
            <a:off x="6661770" y="2586246"/>
            <a:ext cx="91440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5720" y="0"/>
                </a:moveTo>
                <a:lnTo>
                  <a:pt x="45720" y="169615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10" name="Group 9"/>
          <p:cNvGrpSpPr/>
          <p:nvPr/>
        </p:nvGrpSpPr>
        <p:grpSpPr>
          <a:xfrm>
            <a:off x="5730179" y="2586246"/>
            <a:ext cx="1954621" cy="169615"/>
            <a:chOff x="5591715" y="2923883"/>
            <a:chExt cx="1954621" cy="16961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1" name="Straight Connector 4"/>
            <p:cNvSpPr/>
            <p:nvPr/>
          </p:nvSpPr>
          <p:spPr>
            <a:xfrm>
              <a:off x="6569026" y="2923883"/>
              <a:ext cx="977310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807"/>
                  </a:lnTo>
                  <a:lnTo>
                    <a:pt x="977310" y="84807"/>
                  </a:lnTo>
                  <a:lnTo>
                    <a:pt x="977310" y="169615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2" name="Straight Connector 6"/>
            <p:cNvSpPr/>
            <p:nvPr/>
          </p:nvSpPr>
          <p:spPr>
            <a:xfrm>
              <a:off x="5591715" y="2923883"/>
              <a:ext cx="977310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977310" y="0"/>
                  </a:moveTo>
                  <a:lnTo>
                    <a:pt x="977310" y="84807"/>
                  </a:lnTo>
                  <a:lnTo>
                    <a:pt x="0" y="84807"/>
                  </a:lnTo>
                  <a:lnTo>
                    <a:pt x="0" y="169615"/>
                  </a:lnTo>
                </a:path>
              </a:pathLst>
            </a:cu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13" name="Straight Connector 9"/>
          <p:cNvSpPr/>
          <p:nvPr/>
        </p:nvSpPr>
        <p:spPr>
          <a:xfrm>
            <a:off x="3452480" y="3159710"/>
            <a:ext cx="121154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Straight Connector 13"/>
          <p:cNvSpPr/>
          <p:nvPr/>
        </p:nvSpPr>
        <p:spPr>
          <a:xfrm>
            <a:off x="3022382" y="4880100"/>
            <a:ext cx="121154" cy="37153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371539"/>
                </a:lnTo>
                <a:lnTo>
                  <a:pt x="121154" y="371539"/>
                </a:lnTo>
              </a:path>
            </a:pathLst>
          </a:cu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8" name="Straight Connector 14"/>
          <p:cNvSpPr/>
          <p:nvPr/>
        </p:nvSpPr>
        <p:spPr>
          <a:xfrm>
            <a:off x="3345460" y="4306637"/>
            <a:ext cx="488655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488655" y="0"/>
                </a:moveTo>
                <a:lnTo>
                  <a:pt x="488655" y="84807"/>
                </a:lnTo>
                <a:lnTo>
                  <a:pt x="0" y="84807"/>
                </a:lnTo>
                <a:lnTo>
                  <a:pt x="0" y="16961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1" name="Straight Connector 15"/>
          <p:cNvSpPr/>
          <p:nvPr/>
        </p:nvSpPr>
        <p:spPr>
          <a:xfrm>
            <a:off x="3000171" y="3733173"/>
            <a:ext cx="833944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4807"/>
                </a:lnTo>
                <a:lnTo>
                  <a:pt x="833944" y="84807"/>
                </a:lnTo>
                <a:lnTo>
                  <a:pt x="833944" y="16961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Straight Connector 18"/>
          <p:cNvSpPr/>
          <p:nvPr/>
        </p:nvSpPr>
        <p:spPr>
          <a:xfrm>
            <a:off x="2511515" y="3159710"/>
            <a:ext cx="488655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84807"/>
                </a:lnTo>
                <a:lnTo>
                  <a:pt x="488655" y="84807"/>
                </a:lnTo>
                <a:lnTo>
                  <a:pt x="488655" y="169615"/>
                </a:ln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7" name="Straight Connector 20"/>
          <p:cNvSpPr/>
          <p:nvPr/>
        </p:nvSpPr>
        <p:spPr>
          <a:xfrm>
            <a:off x="2511515" y="2586246"/>
            <a:ext cx="632021" cy="169615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632021" y="0"/>
                </a:moveTo>
                <a:lnTo>
                  <a:pt x="632021" y="84807"/>
                </a:lnTo>
                <a:lnTo>
                  <a:pt x="0" y="84807"/>
                </a:lnTo>
                <a:lnTo>
                  <a:pt x="0" y="169615"/>
                </a:lnTo>
              </a:path>
            </a:pathLst>
          </a:cu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>
              <a:shade val="8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grpSp>
        <p:nvGrpSpPr>
          <p:cNvPr id="28" name="Group 27"/>
          <p:cNvGrpSpPr/>
          <p:nvPr/>
        </p:nvGrpSpPr>
        <p:grpSpPr>
          <a:xfrm>
            <a:off x="1534204" y="2586246"/>
            <a:ext cx="3218664" cy="169615"/>
            <a:chOff x="1395740" y="2923883"/>
            <a:chExt cx="3218664" cy="1696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9" name="Straight Connector 10"/>
            <p:cNvSpPr/>
            <p:nvPr/>
          </p:nvSpPr>
          <p:spPr>
            <a:xfrm>
              <a:off x="3005072" y="2923883"/>
              <a:ext cx="632021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807"/>
                  </a:lnTo>
                  <a:lnTo>
                    <a:pt x="632021" y="84807"/>
                  </a:lnTo>
                  <a:lnTo>
                    <a:pt x="632021" y="1696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8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grpSp>
          <p:nvGrpSpPr>
            <p:cNvPr id="30" name="Group 29"/>
            <p:cNvGrpSpPr/>
            <p:nvPr/>
          </p:nvGrpSpPr>
          <p:grpSpPr>
            <a:xfrm>
              <a:off x="1395740" y="2923883"/>
              <a:ext cx="3218664" cy="169615"/>
              <a:chOff x="1395740" y="2923883"/>
              <a:chExt cx="3218664" cy="169615"/>
            </a:xfrm>
          </p:grpSpPr>
          <p:sp>
            <p:nvSpPr>
              <p:cNvPr id="31" name="Straight Connector 8"/>
              <p:cNvSpPr/>
              <p:nvPr/>
            </p:nvSpPr>
            <p:spPr>
              <a:xfrm>
                <a:off x="3005072" y="2923883"/>
                <a:ext cx="1609332" cy="169615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0" y="0"/>
                    </a:moveTo>
                    <a:lnTo>
                      <a:pt x="0" y="84807"/>
                    </a:lnTo>
                    <a:lnTo>
                      <a:pt x="1609332" y="84807"/>
                    </a:lnTo>
                    <a:lnTo>
                      <a:pt x="1609332" y="16961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  <p:sp>
            <p:nvSpPr>
              <p:cNvPr id="32" name="Straight Connector 21"/>
              <p:cNvSpPr/>
              <p:nvPr/>
            </p:nvSpPr>
            <p:spPr>
              <a:xfrm>
                <a:off x="1395740" y="2923883"/>
                <a:ext cx="1609332" cy="169615"/>
              </a:xfrm>
              <a:custGeom>
                <a:avLst/>
                <a:gdLst/>
                <a:ahLst/>
                <a:cxnLst/>
                <a:rect l="0" t="0" r="0" b="0"/>
                <a:pathLst>
                  <a:path>
                    <a:moveTo>
                      <a:pt x="1609332" y="0"/>
                    </a:moveTo>
                    <a:lnTo>
                      <a:pt x="1609332" y="84807"/>
                    </a:lnTo>
                    <a:lnTo>
                      <a:pt x="0" y="84807"/>
                    </a:lnTo>
                    <a:lnTo>
                      <a:pt x="0" y="169615"/>
                    </a:lnTo>
                  </a:path>
                </a:pathLst>
              </a:custGeom>
              <a:noFill/>
              <a:ln>
                <a:solidFill>
                  <a:schemeClr val="tx1"/>
                </a:solidFill>
              </a:ln>
            </p:spPr>
            <p:style>
              <a:lnRef idx="1">
                <a:schemeClr val="accent1">
                  <a:shade val="80000"/>
                  <a:hueOff val="0"/>
                  <a:satOff val="0"/>
                  <a:lumOff val="0"/>
                  <a:alphaOff val="0"/>
                </a:schemeClr>
              </a:lnRef>
              <a:fillRef idx="0">
                <a:scrgbClr r="0" g="0" b="0"/>
              </a:fillRef>
              <a:effectRef idx="0">
                <a:schemeClr val="accent1">
                  <a:hueOff val="0"/>
                  <a:satOff val="0"/>
                  <a:lumOff val="0"/>
                  <a:alphaOff val="0"/>
                </a:schemeClr>
              </a:effectRef>
              <a:fontRef idx="minor">
                <a:schemeClr val="tx1">
                  <a:hueOff val="0"/>
                  <a:satOff val="0"/>
                  <a:lumOff val="0"/>
                  <a:alphaOff val="0"/>
                </a:schemeClr>
              </a:fontRef>
            </p:style>
          </p:sp>
        </p:grpSp>
      </p:grpSp>
      <p:grpSp>
        <p:nvGrpSpPr>
          <p:cNvPr id="33" name="Group 32"/>
          <p:cNvGrpSpPr/>
          <p:nvPr/>
        </p:nvGrpSpPr>
        <p:grpSpPr>
          <a:xfrm>
            <a:off x="3143536" y="2012783"/>
            <a:ext cx="3563953" cy="169615"/>
            <a:chOff x="3005072" y="2350420"/>
            <a:chExt cx="3563953" cy="16961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4" name="Straight Connector 7"/>
            <p:cNvSpPr/>
            <p:nvPr/>
          </p:nvSpPr>
          <p:spPr>
            <a:xfrm>
              <a:off x="4787049" y="2350420"/>
              <a:ext cx="1781976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0" y="0"/>
                  </a:moveTo>
                  <a:lnTo>
                    <a:pt x="0" y="84807"/>
                  </a:lnTo>
                  <a:lnTo>
                    <a:pt x="1781976" y="84807"/>
                  </a:lnTo>
                  <a:lnTo>
                    <a:pt x="1781976" y="1696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5" name="Straight Connector 22"/>
            <p:cNvSpPr/>
            <p:nvPr/>
          </p:nvSpPr>
          <p:spPr>
            <a:xfrm>
              <a:off x="3005072" y="2350420"/>
              <a:ext cx="1781976" cy="169615"/>
            </a:xfrm>
            <a:custGeom>
              <a:avLst/>
              <a:gdLst/>
              <a:ahLst/>
              <a:cxnLst/>
              <a:rect l="0" t="0" r="0" b="0"/>
              <a:pathLst>
                <a:path>
                  <a:moveTo>
                    <a:pt x="1781976" y="0"/>
                  </a:moveTo>
                  <a:lnTo>
                    <a:pt x="1781976" y="84807"/>
                  </a:lnTo>
                  <a:lnTo>
                    <a:pt x="0" y="84807"/>
                  </a:lnTo>
                  <a:lnTo>
                    <a:pt x="0" y="169615"/>
                  </a:lnTo>
                </a:path>
              </a:pathLst>
            </a:custGeom>
            <a:noFill/>
            <a:ln>
              <a:solidFill>
                <a:schemeClr val="tx1"/>
              </a:solidFill>
            </a:ln>
          </p:spPr>
          <p:style>
            <a:lnRef idx="1">
              <a:schemeClr val="accent1">
                <a:shade val="60000"/>
                <a:hueOff val="0"/>
                <a:satOff val="0"/>
                <a:lumOff val="0"/>
                <a:alphaOff val="0"/>
              </a:schemeClr>
            </a:lnRef>
            <a:fillRef idx="0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grpSp>
        <p:nvGrpSpPr>
          <p:cNvPr id="36" name="Group 35"/>
          <p:cNvGrpSpPr/>
          <p:nvPr/>
        </p:nvGrpSpPr>
        <p:grpSpPr>
          <a:xfrm>
            <a:off x="4521666" y="1608936"/>
            <a:ext cx="807694" cy="403847"/>
            <a:chOff x="3392601" y="427186"/>
            <a:chExt cx="807694" cy="40384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7" name="Rectangle 36"/>
            <p:cNvSpPr/>
            <p:nvPr/>
          </p:nvSpPr>
          <p:spPr>
            <a:xfrm>
              <a:off x="3392601" y="427186"/>
              <a:ext cx="807694" cy="403847"/>
            </a:xfrm>
            <a:prstGeom prst="rect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3392601" y="427186"/>
              <a:ext cx="807694" cy="40384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kern="1200" dirty="0" smtClean="0"/>
                <a:t>Mission</a:t>
              </a:r>
              <a:endParaRPr lang="en-US" sz="1400" kern="1200" dirty="0"/>
            </a:p>
          </p:txBody>
        </p:sp>
      </p:grpSp>
      <p:grpSp>
        <p:nvGrpSpPr>
          <p:cNvPr id="39" name="Group 38"/>
          <p:cNvGrpSpPr/>
          <p:nvPr/>
        </p:nvGrpSpPr>
        <p:grpSpPr>
          <a:xfrm>
            <a:off x="2739689" y="2182399"/>
            <a:ext cx="807694" cy="403847"/>
            <a:chOff x="1610624" y="1000649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0" name="Rectangle 39"/>
            <p:cNvSpPr/>
            <p:nvPr/>
          </p:nvSpPr>
          <p:spPr>
            <a:xfrm>
              <a:off x="1610624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10624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Theme 1</a:t>
              </a:r>
              <a:endParaRPr lang="en-US" sz="1400" dirty="0"/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1130357" y="2755862"/>
            <a:ext cx="807694" cy="403847"/>
            <a:chOff x="1292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" name="Rectangle 42"/>
            <p:cNvSpPr/>
            <p:nvPr/>
          </p:nvSpPr>
          <p:spPr>
            <a:xfrm>
              <a:off x="1292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1292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1A</a:t>
              </a:r>
              <a:endParaRPr lang="en-US" sz="1400" dirty="0"/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2107668" y="2755862"/>
            <a:ext cx="807694" cy="403847"/>
            <a:chOff x="978603" y="1574112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6" name="Rectangle 45"/>
            <p:cNvSpPr/>
            <p:nvPr/>
          </p:nvSpPr>
          <p:spPr>
            <a:xfrm>
              <a:off x="978603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47" name="Rectangle 46"/>
            <p:cNvSpPr/>
            <p:nvPr/>
          </p:nvSpPr>
          <p:spPr>
            <a:xfrm>
              <a:off x="978603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1B</a:t>
              </a:r>
              <a:endParaRPr lang="en-US" sz="1400" dirty="0"/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2596323" y="3329326"/>
            <a:ext cx="807694" cy="403847"/>
            <a:chOff x="1467258" y="2147576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2" name="Rectangle 51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53" name="Rectangle 52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1B.2</a:t>
              </a:r>
              <a:endParaRPr lang="en-US" sz="1400" dirty="0"/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3430268" y="3902789"/>
            <a:ext cx="807694" cy="403847"/>
            <a:chOff x="2301203" y="2721039"/>
            <a:chExt cx="807694" cy="403847"/>
          </a:xfrm>
          <a:solidFill>
            <a:schemeClr val="accent5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1" name="Rectangle 60"/>
            <p:cNvSpPr/>
            <p:nvPr/>
          </p:nvSpPr>
          <p:spPr>
            <a:xfrm>
              <a:off x="2301203" y="272103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2301203" y="2721039"/>
              <a:ext cx="807694" cy="403847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1B.1.2</a:t>
              </a:r>
              <a:endParaRPr lang="en-US" sz="14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2941613" y="4476253"/>
            <a:ext cx="807694" cy="403847"/>
            <a:chOff x="1812548" y="3294503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4" name="Rectangle 63"/>
            <p:cNvSpPr/>
            <p:nvPr/>
          </p:nvSpPr>
          <p:spPr>
            <a:xfrm>
              <a:off x="1812548" y="3294503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1812548" y="3294503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1B.1.2.1</a:t>
              </a:r>
              <a:endParaRPr lang="en-US" sz="1400" dirty="0"/>
            </a:p>
          </p:txBody>
        </p:sp>
      </p:grpSp>
      <p:grpSp>
        <p:nvGrpSpPr>
          <p:cNvPr id="66" name="Group 65"/>
          <p:cNvGrpSpPr/>
          <p:nvPr/>
        </p:nvGrpSpPr>
        <p:grpSpPr>
          <a:xfrm>
            <a:off x="3143536" y="5049716"/>
            <a:ext cx="807694" cy="403847"/>
            <a:chOff x="2014471" y="3867966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7" name="Rectangle 66"/>
            <p:cNvSpPr/>
            <p:nvPr/>
          </p:nvSpPr>
          <p:spPr>
            <a:xfrm>
              <a:off x="2014471" y="386796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68" name="Rectangle 67"/>
            <p:cNvSpPr/>
            <p:nvPr/>
          </p:nvSpPr>
          <p:spPr>
            <a:xfrm>
              <a:off x="2014471" y="386796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Item</a:t>
              </a:r>
              <a:endParaRPr lang="en-US" sz="1400" dirty="0"/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3371710" y="2755862"/>
            <a:ext cx="807694" cy="403847"/>
            <a:chOff x="2242645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6" name="Rectangle 75"/>
            <p:cNvSpPr/>
            <p:nvPr/>
          </p:nvSpPr>
          <p:spPr>
            <a:xfrm>
              <a:off x="2242645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77" name="Rectangle 76"/>
            <p:cNvSpPr/>
            <p:nvPr/>
          </p:nvSpPr>
          <p:spPr>
            <a:xfrm>
              <a:off x="2242645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1C</a:t>
              </a:r>
              <a:endParaRPr lang="en-US" sz="1400" dirty="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573634" y="3329326"/>
            <a:ext cx="807694" cy="403847"/>
            <a:chOff x="2444569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79" name="Rectangle 78"/>
            <p:cNvSpPr/>
            <p:nvPr/>
          </p:nvSpPr>
          <p:spPr>
            <a:xfrm>
              <a:off x="2444569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0" name="Rectangle 79"/>
            <p:cNvSpPr/>
            <p:nvPr/>
          </p:nvSpPr>
          <p:spPr>
            <a:xfrm>
              <a:off x="2444569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Item</a:t>
              </a:r>
              <a:endParaRPr lang="en-US" sz="1400" dirty="0"/>
            </a:p>
          </p:txBody>
        </p:sp>
      </p:grpSp>
      <p:grpSp>
        <p:nvGrpSpPr>
          <p:cNvPr id="81" name="Group 80"/>
          <p:cNvGrpSpPr/>
          <p:nvPr/>
        </p:nvGrpSpPr>
        <p:grpSpPr>
          <a:xfrm>
            <a:off x="4349021" y="2755862"/>
            <a:ext cx="807694" cy="403847"/>
            <a:chOff x="3219956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2" name="Rectangle 81"/>
            <p:cNvSpPr/>
            <p:nvPr/>
          </p:nvSpPr>
          <p:spPr>
            <a:xfrm>
              <a:off x="3219956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3" name="Rectangle 82"/>
            <p:cNvSpPr/>
            <p:nvPr/>
          </p:nvSpPr>
          <p:spPr>
            <a:xfrm>
              <a:off x="3219956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1D</a:t>
              </a:r>
              <a:endParaRPr lang="en-US" sz="1400" dirty="0"/>
            </a:p>
          </p:txBody>
        </p:sp>
      </p:grpSp>
      <p:grpSp>
        <p:nvGrpSpPr>
          <p:cNvPr id="84" name="Group 83"/>
          <p:cNvGrpSpPr/>
          <p:nvPr/>
        </p:nvGrpSpPr>
        <p:grpSpPr>
          <a:xfrm>
            <a:off x="6303643" y="2182399"/>
            <a:ext cx="807694" cy="403847"/>
            <a:chOff x="5174578" y="1000649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5" name="Rectangle 84"/>
            <p:cNvSpPr/>
            <p:nvPr/>
          </p:nvSpPr>
          <p:spPr>
            <a:xfrm>
              <a:off x="5174578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6" name="Rectangle 85"/>
            <p:cNvSpPr/>
            <p:nvPr/>
          </p:nvSpPr>
          <p:spPr>
            <a:xfrm>
              <a:off x="5174578" y="1000649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</a:t>
              </a:r>
              <a:endParaRPr lang="en-US" sz="1400" dirty="0"/>
            </a:p>
          </p:txBody>
        </p:sp>
      </p:grpSp>
      <p:grpSp>
        <p:nvGrpSpPr>
          <p:cNvPr id="87" name="Group 86"/>
          <p:cNvGrpSpPr/>
          <p:nvPr/>
        </p:nvGrpSpPr>
        <p:grpSpPr>
          <a:xfrm>
            <a:off x="5326332" y="2755862"/>
            <a:ext cx="807694" cy="403847"/>
            <a:chOff x="4197267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8" name="Rectangle 87"/>
            <p:cNvSpPr/>
            <p:nvPr/>
          </p:nvSpPr>
          <p:spPr>
            <a:xfrm>
              <a:off x="4197267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89" name="Rectangle 88"/>
            <p:cNvSpPr/>
            <p:nvPr/>
          </p:nvSpPr>
          <p:spPr>
            <a:xfrm>
              <a:off x="4197267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2A</a:t>
              </a:r>
              <a:endParaRPr lang="en-US" sz="1400" dirty="0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303643" y="2772915"/>
            <a:ext cx="807694" cy="403847"/>
            <a:chOff x="5174578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1" name="Rectangle 90"/>
            <p:cNvSpPr/>
            <p:nvPr/>
          </p:nvSpPr>
          <p:spPr>
            <a:xfrm>
              <a:off x="517457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92" name="Rectangle 91"/>
            <p:cNvSpPr/>
            <p:nvPr/>
          </p:nvSpPr>
          <p:spPr>
            <a:xfrm>
              <a:off x="517457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2B</a:t>
              </a:r>
              <a:endParaRPr lang="en-US" sz="1400" dirty="0"/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7280953" y="2755862"/>
            <a:ext cx="807694" cy="403847"/>
            <a:chOff x="6151888" y="1574112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4" name="Rectangle 93"/>
            <p:cNvSpPr/>
            <p:nvPr/>
          </p:nvSpPr>
          <p:spPr>
            <a:xfrm>
              <a:off x="615188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95" name="Rectangle 94"/>
            <p:cNvSpPr/>
            <p:nvPr/>
          </p:nvSpPr>
          <p:spPr>
            <a:xfrm>
              <a:off x="6151888" y="1574112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Goal 2C</a:t>
              </a:r>
              <a:endParaRPr lang="en-US" sz="1400" dirty="0"/>
            </a:p>
          </p:txBody>
        </p:sp>
      </p:grpSp>
      <p:grpSp>
        <p:nvGrpSpPr>
          <p:cNvPr id="96" name="Group 95"/>
          <p:cNvGrpSpPr/>
          <p:nvPr/>
        </p:nvGrpSpPr>
        <p:grpSpPr>
          <a:xfrm>
            <a:off x="7482877" y="3329326"/>
            <a:ext cx="807694" cy="403847"/>
            <a:chOff x="6353812" y="2147576"/>
            <a:chExt cx="807694" cy="403847"/>
          </a:xfrm>
          <a:solidFill>
            <a:schemeClr val="bg1">
              <a:lumMod val="6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7" name="Rectangle 96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98" name="Rectangle 97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Item</a:t>
              </a:r>
              <a:endParaRPr lang="en-US" sz="1400" dirty="0"/>
            </a:p>
          </p:txBody>
        </p:sp>
      </p:grpSp>
      <p:sp>
        <p:nvSpPr>
          <p:cNvPr id="100" name="Rectangle 99"/>
          <p:cNvSpPr/>
          <p:nvPr/>
        </p:nvSpPr>
        <p:spPr>
          <a:xfrm>
            <a:off x="3140770" y="5049716"/>
            <a:ext cx="2402206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1.1.2.1.1 </a:t>
            </a:r>
            <a:r>
              <a:rPr lang="en-US" sz="1200" dirty="0">
                <a:solidFill>
                  <a:schemeClr val="tx1"/>
                </a:solidFill>
              </a:rPr>
              <a:t>Systems Integration and Requirements Management</a:t>
            </a:r>
          </a:p>
        </p:txBody>
      </p:sp>
      <p:sp>
        <p:nvSpPr>
          <p:cNvPr id="101" name="Rectangle 100"/>
          <p:cNvSpPr/>
          <p:nvPr/>
        </p:nvSpPr>
        <p:spPr>
          <a:xfrm>
            <a:off x="2941612" y="4476253"/>
            <a:ext cx="1983901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 smtClean="0">
                <a:solidFill>
                  <a:schemeClr val="tx1"/>
                </a:solidFill>
              </a:rPr>
              <a:t>1.1.2.1 </a:t>
            </a:r>
            <a:r>
              <a:rPr lang="en-US" sz="1200" dirty="0">
                <a:solidFill>
                  <a:schemeClr val="tx1"/>
                </a:solidFill>
              </a:rPr>
              <a:t>B61 LEP Dev &amp; Prod</a:t>
            </a:r>
          </a:p>
        </p:txBody>
      </p:sp>
      <p:sp>
        <p:nvSpPr>
          <p:cNvPr id="102" name="Rectangle 101"/>
          <p:cNvSpPr/>
          <p:nvPr/>
        </p:nvSpPr>
        <p:spPr>
          <a:xfrm>
            <a:off x="3430268" y="3902789"/>
            <a:ext cx="1621388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dirty="0" smtClean="0">
                <a:solidFill>
                  <a:schemeClr val="tx1"/>
                </a:solidFill>
              </a:rPr>
              <a:t>1.1.2 </a:t>
            </a:r>
            <a:r>
              <a:rPr lang="en-US" sz="1050" dirty="0">
                <a:solidFill>
                  <a:schemeClr val="tx1"/>
                </a:solidFill>
              </a:rPr>
              <a:t>Life Extension Work and other Major Alterations</a:t>
            </a:r>
          </a:p>
        </p:txBody>
      </p:sp>
      <p:grpSp>
        <p:nvGrpSpPr>
          <p:cNvPr id="103" name="Group 102"/>
          <p:cNvGrpSpPr/>
          <p:nvPr/>
        </p:nvGrpSpPr>
        <p:grpSpPr>
          <a:xfrm>
            <a:off x="2596323" y="3329326"/>
            <a:ext cx="807694" cy="403847"/>
            <a:chOff x="1467258" y="2147576"/>
            <a:chExt cx="807694" cy="403847"/>
          </a:xfrm>
          <a:solidFill>
            <a:schemeClr val="accent4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04" name="Rectangle 103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05" name="Rectangle 104"/>
            <p:cNvSpPr/>
            <p:nvPr/>
          </p:nvSpPr>
          <p:spPr>
            <a:xfrm>
              <a:off x="1467258" y="2147576"/>
              <a:ext cx="807694" cy="403847"/>
            </a:xfrm>
            <a:prstGeom prst="rect">
              <a:avLst/>
            </a:prstGeom>
            <a:grpFill/>
            <a:ln>
              <a:noFill/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400" dirty="0" smtClean="0"/>
                <a:t>WBS 1B.2</a:t>
              </a:r>
              <a:endParaRPr lang="en-US" sz="1400" dirty="0"/>
            </a:p>
          </p:txBody>
        </p:sp>
      </p:grpSp>
      <p:sp>
        <p:nvSpPr>
          <p:cNvPr id="106" name="Rectangle 105"/>
          <p:cNvSpPr/>
          <p:nvPr/>
        </p:nvSpPr>
        <p:spPr>
          <a:xfrm>
            <a:off x="2596323" y="3329326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dirty="0">
                <a:solidFill>
                  <a:schemeClr val="tx1"/>
                </a:solidFill>
              </a:rPr>
              <a:t>1.1 Directed Stockpile Work</a:t>
            </a:r>
          </a:p>
        </p:txBody>
      </p:sp>
      <p:sp>
        <p:nvSpPr>
          <p:cNvPr id="107" name="Rectangle 106"/>
          <p:cNvSpPr/>
          <p:nvPr/>
        </p:nvSpPr>
        <p:spPr>
          <a:xfrm>
            <a:off x="2107668" y="2755862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200" dirty="0">
                <a:solidFill>
                  <a:schemeClr val="tx1"/>
                </a:solidFill>
              </a:rPr>
              <a:t>1.0 Defense Programs</a:t>
            </a:r>
          </a:p>
        </p:txBody>
      </p:sp>
      <p:sp>
        <p:nvSpPr>
          <p:cNvPr id="108" name="Rectangle 107"/>
          <p:cNvSpPr/>
          <p:nvPr/>
        </p:nvSpPr>
        <p:spPr>
          <a:xfrm>
            <a:off x="2739689" y="2182399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US" sz="1200" dirty="0" smtClean="0">
                <a:solidFill>
                  <a:schemeClr val="tx1"/>
                </a:solidFill>
              </a:rPr>
              <a:t>Nuclear</a:t>
            </a:r>
          </a:p>
          <a:p>
            <a:pPr algn="ctr" defTabSz="622300">
              <a:lnSpc>
                <a:spcPct val="90000"/>
              </a:lnSpc>
              <a:spcBef>
                <a:spcPct val="0"/>
              </a:spcBef>
            </a:pPr>
            <a:r>
              <a:rPr lang="en-US" sz="1200" dirty="0" smtClean="0">
                <a:solidFill>
                  <a:schemeClr val="tx1"/>
                </a:solidFill>
              </a:rPr>
              <a:t>Security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/>
          <p:cNvSpPr/>
          <p:nvPr/>
        </p:nvSpPr>
        <p:spPr>
          <a:xfrm>
            <a:off x="4521666" y="1608936"/>
            <a:ext cx="807694" cy="403847"/>
          </a:xfrm>
          <a:prstGeom prst="rect">
            <a:avLst/>
          </a:prstGeom>
          <a:solidFill>
            <a:schemeClr val="bg1"/>
          </a:solidFill>
          <a:ln>
            <a:solidFill>
              <a:srgbClr val="C00000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spcFirstLastPara="0" vert="horz" wrap="square" lIns="8890" tIns="8890" rIns="8890" bIns="8890" numCol="1" spcCol="1270" anchor="ctr" anchorCtr="0">
            <a:noAutofit/>
          </a:bodyPr>
          <a:lstStyle/>
          <a:p>
            <a:pPr lvl="0" algn="ctr" defTabSz="6223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400" dirty="0" smtClean="0">
                <a:solidFill>
                  <a:schemeClr val="tx1"/>
                </a:solidFill>
              </a:rPr>
              <a:t>DOE</a:t>
            </a:r>
            <a:endParaRPr lang="en-US" sz="1400" kern="1200" dirty="0">
              <a:solidFill>
                <a:schemeClr val="tx1"/>
              </a:solidFill>
            </a:endParaRPr>
          </a:p>
        </p:txBody>
      </p:sp>
      <p:cxnSp>
        <p:nvCxnSpPr>
          <p:cNvPr id="153" name="Straight Connector 152"/>
          <p:cNvCxnSpPr/>
          <p:nvPr/>
        </p:nvCxnSpPr>
        <p:spPr>
          <a:xfrm>
            <a:off x="133164" y="4355932"/>
            <a:ext cx="8575829" cy="0"/>
          </a:xfrm>
          <a:prstGeom prst="line">
            <a:avLst/>
          </a:prstGeom>
          <a:ln>
            <a:solidFill>
              <a:schemeClr val="tx1"/>
            </a:solidFill>
            <a:prstDash val="lgDashDotDot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6089636" y="3941762"/>
            <a:ext cx="2505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Oracle Federal Financials</a:t>
            </a:r>
            <a:endParaRPr lang="en-US" dirty="0"/>
          </a:p>
        </p:txBody>
      </p:sp>
      <p:sp>
        <p:nvSpPr>
          <p:cNvPr id="155" name="TextBox 154"/>
          <p:cNvSpPr txBox="1"/>
          <p:nvPr/>
        </p:nvSpPr>
        <p:spPr>
          <a:xfrm>
            <a:off x="6462911" y="4370747"/>
            <a:ext cx="17592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Primavera (PPM)</a:t>
            </a:r>
            <a:endParaRPr lang="en-US" dirty="0"/>
          </a:p>
        </p:txBody>
      </p:sp>
      <p:grpSp>
        <p:nvGrpSpPr>
          <p:cNvPr id="156" name="Group 155"/>
          <p:cNvGrpSpPr/>
          <p:nvPr/>
        </p:nvGrpSpPr>
        <p:grpSpPr>
          <a:xfrm>
            <a:off x="6693989" y="5182351"/>
            <a:ext cx="807694" cy="305680"/>
            <a:chOff x="6353812" y="2147576"/>
            <a:chExt cx="807694" cy="4038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57" name="Rectangle 156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58" name="Rectangle 157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>
                  <a:solidFill>
                    <a:schemeClr val="tx1"/>
                  </a:solidFill>
                </a:rPr>
                <a:t>Sandia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9" name="Group 158"/>
          <p:cNvGrpSpPr/>
          <p:nvPr/>
        </p:nvGrpSpPr>
        <p:grpSpPr>
          <a:xfrm>
            <a:off x="6693989" y="5664244"/>
            <a:ext cx="807694" cy="305680"/>
            <a:chOff x="6353812" y="2147576"/>
            <a:chExt cx="807694" cy="4038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0" name="Rectangle 159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61" name="Rectangle 160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>
                  <a:solidFill>
                    <a:schemeClr val="tx1"/>
                  </a:solidFill>
                </a:rPr>
                <a:t>Los Alamos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2" name="Group 161"/>
          <p:cNvGrpSpPr/>
          <p:nvPr/>
        </p:nvGrpSpPr>
        <p:grpSpPr>
          <a:xfrm>
            <a:off x="6684067" y="4750134"/>
            <a:ext cx="807694" cy="305680"/>
            <a:chOff x="6353812" y="2147576"/>
            <a:chExt cx="807694" cy="4038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3" name="Rectangle 162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64" name="Rectangle 163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200" dirty="0" smtClean="0">
                  <a:solidFill>
                    <a:schemeClr val="tx1"/>
                  </a:solidFill>
                </a:rPr>
                <a:t>Kansas City Plant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5" name="Group 164"/>
          <p:cNvGrpSpPr/>
          <p:nvPr/>
        </p:nvGrpSpPr>
        <p:grpSpPr>
          <a:xfrm>
            <a:off x="5711980" y="4955065"/>
            <a:ext cx="750931" cy="585882"/>
            <a:chOff x="6353812" y="2147576"/>
            <a:chExt cx="807694" cy="4038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6" name="Rectangle 165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67" name="Rectangle 166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 smtClean="0">
                  <a:solidFill>
                    <a:schemeClr val="tx1"/>
                  </a:solidFill>
                </a:rPr>
                <a:t>1.1.2.1.1.2.1 Radar System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68" name="Group 167"/>
          <p:cNvGrpSpPr/>
          <p:nvPr/>
        </p:nvGrpSpPr>
        <p:grpSpPr>
          <a:xfrm>
            <a:off x="7655650" y="5664244"/>
            <a:ext cx="1314435" cy="305680"/>
            <a:chOff x="6353812" y="2147576"/>
            <a:chExt cx="807694" cy="4038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69" name="Rectangle 168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70" name="Rectangle 169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 smtClean="0">
                  <a:solidFill>
                    <a:schemeClr val="tx1"/>
                  </a:solidFill>
                </a:rPr>
                <a:t>1.1.2.1.1.2.1.3 Radar Antenna 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1" name="Group 170"/>
          <p:cNvGrpSpPr/>
          <p:nvPr/>
        </p:nvGrpSpPr>
        <p:grpSpPr>
          <a:xfrm>
            <a:off x="7655650" y="5182351"/>
            <a:ext cx="1314435" cy="305680"/>
            <a:chOff x="6353812" y="2147576"/>
            <a:chExt cx="807694" cy="4038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2" name="Rectangle 171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73" name="Rectangle 172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 smtClean="0">
                  <a:solidFill>
                    <a:schemeClr val="tx1"/>
                  </a:solidFill>
                </a:rPr>
                <a:t>1.1.2.1.1.2.1.2 Pre-Flight System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74" name="Group 173"/>
          <p:cNvGrpSpPr/>
          <p:nvPr/>
        </p:nvGrpSpPr>
        <p:grpSpPr>
          <a:xfrm>
            <a:off x="7655650" y="4750134"/>
            <a:ext cx="1314435" cy="305680"/>
            <a:chOff x="6353812" y="2147576"/>
            <a:chExt cx="807694" cy="403847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75" name="Rectangle 174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</p:sp>
        <p:sp>
          <p:nvSpPr>
            <p:cNvPr id="176" name="Rectangle 175"/>
            <p:cNvSpPr/>
            <p:nvPr/>
          </p:nvSpPr>
          <p:spPr>
            <a:xfrm>
              <a:off x="6353812" y="2147576"/>
              <a:ext cx="807694" cy="403847"/>
            </a:xfrm>
            <a:prstGeom prst="rect">
              <a:avLst/>
            </a:prstGeom>
            <a:grpFill/>
            <a:ln>
              <a:solidFill>
                <a:srgbClr val="C00000"/>
              </a:solidFill>
            </a:ln>
            <a:effectLst/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050" dirty="0" smtClean="0">
                  <a:solidFill>
                    <a:schemeClr val="tx1"/>
                  </a:solidFill>
                </a:rPr>
                <a:t>1.1.2.1.1.2.1.1 Impact Sensor</a:t>
              </a:r>
              <a:endParaRPr lang="en-US" sz="1050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78" name="Straight Connector 177"/>
          <p:cNvCxnSpPr>
            <a:stCxn id="100" idx="3"/>
            <a:endCxn id="167" idx="1"/>
          </p:cNvCxnSpPr>
          <p:nvPr/>
        </p:nvCxnSpPr>
        <p:spPr>
          <a:xfrm flipV="1">
            <a:off x="5542976" y="5248006"/>
            <a:ext cx="169004" cy="3634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0" name="Elbow Connector 179"/>
          <p:cNvCxnSpPr>
            <a:stCxn id="167" idx="3"/>
            <a:endCxn id="164" idx="1"/>
          </p:cNvCxnSpPr>
          <p:nvPr/>
        </p:nvCxnSpPr>
        <p:spPr>
          <a:xfrm flipV="1">
            <a:off x="6462911" y="4902974"/>
            <a:ext cx="221156" cy="345032"/>
          </a:xfrm>
          <a:prstGeom prst="bentConnector3">
            <a:avLst>
              <a:gd name="adj1" fmla="val 29929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1" name="Elbow Connector 180"/>
          <p:cNvCxnSpPr>
            <a:endCxn id="157" idx="1"/>
          </p:cNvCxnSpPr>
          <p:nvPr/>
        </p:nvCxnSpPr>
        <p:spPr>
          <a:xfrm>
            <a:off x="6516209" y="5251640"/>
            <a:ext cx="177780" cy="83551"/>
          </a:xfrm>
          <a:prstGeom prst="bentConnector3">
            <a:avLst>
              <a:gd name="adj1" fmla="val 5057"/>
            </a:avLst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4" name="Elbow Connector 183"/>
          <p:cNvCxnSpPr>
            <a:endCxn id="160" idx="1"/>
          </p:cNvCxnSpPr>
          <p:nvPr/>
        </p:nvCxnSpPr>
        <p:spPr>
          <a:xfrm rot="16200000" flipH="1">
            <a:off x="6322377" y="5445472"/>
            <a:ext cx="565444" cy="177780"/>
          </a:xfrm>
          <a:prstGeom prst="bentConnector2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>
            <a:stCxn id="164" idx="3"/>
            <a:endCxn id="176" idx="1"/>
          </p:cNvCxnSpPr>
          <p:nvPr/>
        </p:nvCxnSpPr>
        <p:spPr>
          <a:xfrm>
            <a:off x="7491761" y="4902974"/>
            <a:ext cx="163889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>
            <a:stCxn id="158" idx="3"/>
            <a:endCxn id="173" idx="1"/>
          </p:cNvCxnSpPr>
          <p:nvPr/>
        </p:nvCxnSpPr>
        <p:spPr>
          <a:xfrm>
            <a:off x="7501683" y="5335191"/>
            <a:ext cx="153967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>
            <a:endCxn id="170" idx="1"/>
          </p:cNvCxnSpPr>
          <p:nvPr/>
        </p:nvCxnSpPr>
        <p:spPr>
          <a:xfrm>
            <a:off x="7501683" y="5817084"/>
            <a:ext cx="153967" cy="0"/>
          </a:xfrm>
          <a:prstGeom prst="line">
            <a:avLst/>
          </a:prstGeom>
          <a:ln w="12700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7035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937</Words>
  <Application>Microsoft Office PowerPoint</Application>
  <PresentationFormat>On-screen Show (4:3)</PresentationFormat>
  <Paragraphs>250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Portfolio Management at DOE/NNSA</vt:lpstr>
      <vt:lpstr>Overview</vt:lpstr>
      <vt:lpstr>PowerPoint Presentation</vt:lpstr>
      <vt:lpstr>DOE/NNSA Background</vt:lpstr>
      <vt:lpstr>Planning, Programming, Budgeting and Evaluation (PPB&amp;E)</vt:lpstr>
      <vt:lpstr>PowerPoint Presentation</vt:lpstr>
      <vt:lpstr>Tying the Mission/Goals to the Projects/Activities</vt:lpstr>
      <vt:lpstr>Tying the Mission/Goals to the Projects/Activities</vt:lpstr>
      <vt:lpstr>Tying the Mission/Goals to the Projects/Activities</vt:lpstr>
      <vt:lpstr>Tying the Mission/Goals to the Projects/Activities</vt:lpstr>
      <vt:lpstr>PowerPoint Presentation</vt:lpstr>
      <vt:lpstr>PowerPoint Presentation</vt:lpstr>
    </vt:vector>
  </TitlesOfParts>
  <Company>aa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 as</dc:creator>
  <cp:lastModifiedBy>Keith</cp:lastModifiedBy>
  <cp:revision>107</cp:revision>
  <dcterms:created xsi:type="dcterms:W3CDTF">2014-05-20T14:58:30Z</dcterms:created>
  <dcterms:modified xsi:type="dcterms:W3CDTF">2014-10-09T18:54:34Z</dcterms:modified>
</cp:coreProperties>
</file>